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5" r:id="rId10"/>
    <p:sldId id="286" r:id="rId11"/>
    <p:sldId id="267" r:id="rId12"/>
    <p:sldId id="304" r:id="rId13"/>
    <p:sldId id="279" r:id="rId14"/>
    <p:sldId id="283" r:id="rId15"/>
    <p:sldId id="293" r:id="rId16"/>
    <p:sldId id="276" r:id="rId17"/>
    <p:sldId id="285" r:id="rId18"/>
    <p:sldId id="300" r:id="rId19"/>
    <p:sldId id="299" r:id="rId20"/>
    <p:sldId id="272" r:id="rId21"/>
    <p:sldId id="273" r:id="rId22"/>
    <p:sldId id="282" r:id="rId23"/>
    <p:sldId id="270" r:id="rId24"/>
    <p:sldId id="277" r:id="rId25"/>
    <p:sldId id="287" r:id="rId26"/>
    <p:sldId id="288" r:id="rId27"/>
    <p:sldId id="289" r:id="rId28"/>
    <p:sldId id="271" r:id="rId29"/>
    <p:sldId id="298" r:id="rId30"/>
    <p:sldId id="292" r:id="rId31"/>
    <p:sldId id="294" r:id="rId32"/>
    <p:sldId id="295" r:id="rId33"/>
    <p:sldId id="296" r:id="rId34"/>
    <p:sldId id="297" r:id="rId3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E5AA59-6896-4A1A-ACB3-5518E450F347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BD6B28-FAEC-46C8-BDB5-7475620E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2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8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8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9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0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0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0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0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EEC2E-8D0B-4BD3-948B-0F8D03198565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F81D-5112-4E88-8F31-48E25F94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sound+and+light+waves&amp;source=images&amp;cd=&amp;cad=rja&amp;docid=c7ZVxWij_YiyWM&amp;tbnid=YL01klL1ekx8lM:&amp;ved=0CAUQjRw&amp;url=http://inspire-a-child.blogspot.com/2012/04/31212-waves.html&amp;ei=HiMPUcStOqno2QXD6YDgAg&amp;bvm=bv.41867550,d.b2I&amp;psig=AFQjCNElMLEJVvC7MKIUDoGRKF-r1hpqVQ&amp;ust=136003283189364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ations.physics.unsw.edu.au/jw/doppler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xcbppCX6Rk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hCbGjasm_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.com/video/today/49414119#49414119" TargetMode="External"/><Relationship Id="rId2" Type="http://schemas.openxmlformats.org/officeDocument/2006/relationships/hyperlink" Target="http://www.youtube.com/watch?v=6o0zmafxTmE&amp;list=PLbjgX3AqxjQVQHo3VIC7JpYnTELDWxXe3&amp;index=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sound+and+light+waves&amp;source=images&amp;cd=&amp;cad=rja&amp;docid=c7ZVxWij_YiyWM&amp;tbnid=YL01klL1ekx8lM:&amp;ved=0CAUQjRw&amp;url=http://inspire-a-child.blogspot.com/2012/04/31212-waves.html&amp;ei=HiMPUcStOqno2QXD6YDgAg&amp;bvm=bv.41867550,d.b2I&amp;psig=AFQjCNElMLEJVvC7MKIUDoGRKF-r1hpqVQ&amp;ust=136003283189364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sound+and+light+waves&amp;source=images&amp;cd=&amp;cad=rja&amp;docid=c7ZVxWij_YiyWM&amp;tbnid=YL01klL1ekx8lM:&amp;ved=0CAUQjRw&amp;url=http://inspire-a-child.blogspot.com/2012/04/31212-waves.html&amp;ei=HiMPUcStOqno2QXD6YDgAg&amp;bvm=bv.41867550,d.b2I&amp;psig=AFQjCNElMLEJVvC7MKIUDoGRKF-r1hpqVQ&amp;ust=13600328318936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sound+and+light+waves&amp;source=images&amp;cd=&amp;cad=rja&amp;docid=c7ZVxWij_YiyWM&amp;tbnid=YL01klL1ekx8lM:&amp;ved=0CAUQjRw&amp;url=http://inspire-a-child.blogspot.com/2012/04/31212-waves.html&amp;ei=HiMPUcStOqno2QXD6YDgAg&amp;bvm=bv.41867550,d.b2I&amp;psig=AFQjCNElMLEJVvC7MKIUDoGRKF-r1hpqVQ&amp;ust=136003283189364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Waves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u="sng" dirty="0" smtClean="0"/>
              <a:t>Waves</a:t>
            </a:r>
            <a:r>
              <a:rPr lang="en-US" sz="5400" b="1" dirty="0" smtClean="0"/>
              <a:t> – a disturbance that transfers </a:t>
            </a:r>
            <a:r>
              <a:rPr lang="en-US" sz="5400" b="1" u="sng" dirty="0" smtClean="0">
                <a:solidFill>
                  <a:srgbClr val="00B050"/>
                </a:solidFill>
              </a:rPr>
              <a:t>energy</a:t>
            </a:r>
            <a:r>
              <a:rPr lang="en-US" sz="5400" b="1" dirty="0" smtClean="0"/>
              <a:t> from one place to another without transferring matter.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endParaRPr lang="en-US" sz="5400" b="1" dirty="0" smtClean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 smtClean="0"/>
              <a:t> 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043" y="4033361"/>
            <a:ext cx="3657600" cy="2436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221" y="896566"/>
            <a:ext cx="9296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Frequency</a:t>
            </a:r>
            <a:r>
              <a:rPr lang="en-US" sz="3600" b="1" dirty="0"/>
              <a:t> – the number of wavelengths that pass by a point each second</a:t>
            </a:r>
          </a:p>
          <a:p>
            <a:pPr marL="0" indent="0">
              <a:buNone/>
            </a:pPr>
            <a:r>
              <a:rPr lang="en-US" sz="3600" b="1" dirty="0"/>
              <a:t>Unit for Frequency = Hertz (Hz)</a:t>
            </a:r>
          </a:p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133600" y="381000"/>
            <a:ext cx="304800" cy="2286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5" descr="WavelengthEx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7862" y="2761035"/>
            <a:ext cx="4976275" cy="3418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9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Yarn &amp; Slinky Activity - Challenge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430215"/>
            <a:ext cx="10931769" cy="4746748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sz="4000" dirty="0" smtClean="0"/>
              <a:t>Cut out the labels you were given.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Take the yarn and stretch it across the table between you and a partner. Move the yarn side to side on the table and observe how it moves.  LABEL – wavelength, crest, and trough.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 Take the slinky between two people and one person sharply push one end of the slinky forward. Observe how the slinky moves.  LABEL – wavelength, compression, and rarefaction.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Take a picture and email it to Ms. Rathjen.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0876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Yarn &amp; Slinky - Challenge (Con.)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 the yarn and see if you can make a wave that shows a high frequency. </a:t>
            </a:r>
          </a:p>
          <a:p>
            <a:r>
              <a:rPr lang="en-US" sz="4000" dirty="0" smtClean="0"/>
              <a:t>Make part of your wave have a high frequency and the other part have a low frequency.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01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Sound Energy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3816" y="313038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 what type of medium does sound travel the fastest?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Gas	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Liquid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Solid </a:t>
            </a:r>
            <a:endParaRPr lang="en-US" sz="3600" dirty="0"/>
          </a:p>
        </p:txBody>
      </p:sp>
      <p:sp>
        <p:nvSpPr>
          <p:cNvPr id="4" name="Sun 3"/>
          <p:cNvSpPr/>
          <p:nvPr/>
        </p:nvSpPr>
        <p:spPr>
          <a:xfrm>
            <a:off x="2903456" y="1932495"/>
            <a:ext cx="433633" cy="49019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5187885" y="1932495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7271994" y="1970203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9043448" y="1970203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41145" y="2011052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3742442" y="3775051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2518529" y="3775051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4749540" y="3809616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5695364" y="3809616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6656112" y="3809616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3186257" y="5601081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2744772" y="5588512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2293860" y="5588512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3869319" y="5601081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3527788" y="5613650"/>
            <a:ext cx="452486" cy="4524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14221" y="1027906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09600"/>
            <a:ext cx="8001000" cy="4137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/>
              <a:t>Pitch</a:t>
            </a:r>
            <a:r>
              <a:rPr lang="en-US" sz="3600" b="1" dirty="0"/>
              <a:t> – the perception of how high or low a sound seems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Higher frequency = higher pitch</a:t>
            </a:r>
          </a:p>
          <a:p>
            <a:r>
              <a:rPr lang="en-US" sz="3600" b="1" dirty="0"/>
              <a:t>Lower frequency = lower pitch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and Low Pitched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High Frequency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HIGHlowFr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86001"/>
            <a:ext cx="7620000" cy="4243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4114800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Low Frequency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0" t="48586" r="53592" b="14396"/>
          <a:stretch/>
        </p:blipFill>
        <p:spPr bwMode="auto">
          <a:xfrm>
            <a:off x="3429000" y="-80055"/>
            <a:ext cx="5562600" cy="693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vs. Loudness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88365"/>
            <a:ext cx="6235700" cy="5043989"/>
          </a:xfrm>
        </p:spPr>
      </p:pic>
      <p:sp>
        <p:nvSpPr>
          <p:cNvPr id="5" name="TextBox 4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81000"/>
            <a:ext cx="7772400" cy="5974560"/>
          </a:xfrm>
        </p:spPr>
        <p:txBody>
          <a:bodyPr>
            <a:normAutofit/>
          </a:bodyPr>
          <a:lstStyle/>
          <a:p>
            <a:r>
              <a:rPr lang="en-US" sz="3200" b="1" dirty="0"/>
              <a:t>Loudness depends on the </a:t>
            </a:r>
            <a:r>
              <a:rPr lang="en-US" sz="3200" b="1" u="sng" dirty="0"/>
              <a:t>amplitude</a:t>
            </a:r>
            <a:r>
              <a:rPr lang="en-US" sz="3200" b="1" dirty="0"/>
              <a:t> of a wave</a:t>
            </a:r>
          </a:p>
          <a:p>
            <a:r>
              <a:rPr lang="en-US" sz="3200" b="1" u="sng" dirty="0"/>
              <a:t>Amplitude</a:t>
            </a:r>
            <a:r>
              <a:rPr lang="en-US" sz="3200" b="1" dirty="0"/>
              <a:t> – the height of the wave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438400"/>
            <a:ext cx="6217662" cy="4094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" y="-85182"/>
            <a:ext cx="11746522" cy="2585323"/>
          </a:xfrm>
        </p:spPr>
        <p:txBody>
          <a:bodyPr wrap="square">
            <a:spAutoFit/>
          </a:bodyPr>
          <a:lstStyle/>
          <a:p>
            <a:r>
              <a:rPr lang="en-US" sz="6000" b="1" dirty="0">
                <a:latin typeface="+mn-lt"/>
                <a:ea typeface="+mn-ea"/>
                <a:cs typeface="+mn-cs"/>
              </a:rPr>
              <a:t>1. </a:t>
            </a:r>
            <a:r>
              <a:rPr lang="en-US" sz="6000" b="1" u="sng" dirty="0">
                <a:latin typeface="+mn-lt"/>
                <a:ea typeface="+mn-ea"/>
                <a:cs typeface="+mn-cs"/>
              </a:rPr>
              <a:t>Transverse </a:t>
            </a:r>
            <a:r>
              <a:rPr lang="en-US" sz="6000" b="1" u="sng" dirty="0" smtClean="0">
                <a:latin typeface="+mn-lt"/>
                <a:ea typeface="+mn-ea"/>
                <a:cs typeface="+mn-cs"/>
              </a:rPr>
              <a:t>Waves </a:t>
            </a:r>
            <a:r>
              <a:rPr lang="en-US" sz="6000" b="1" dirty="0">
                <a:latin typeface="+mn-lt"/>
                <a:ea typeface="+mn-ea"/>
                <a:cs typeface="+mn-cs"/>
              </a:rPr>
              <a:t>– waves that move up and down </a:t>
            </a:r>
            <a:br>
              <a:rPr lang="en-US" sz="6000" b="1" dirty="0">
                <a:latin typeface="+mn-lt"/>
                <a:ea typeface="+mn-ea"/>
                <a:cs typeface="+mn-cs"/>
              </a:rPr>
            </a:br>
            <a:endParaRPr lang="en-US" sz="60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569" y="1652216"/>
            <a:ext cx="11746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-</a:t>
            </a:r>
            <a:r>
              <a:rPr lang="en-US" sz="5400" b="1" dirty="0" smtClean="0">
                <a:solidFill>
                  <a:srgbClr val="00B050"/>
                </a:solidFill>
              </a:rPr>
              <a:t>Electromagnetic</a:t>
            </a:r>
            <a:r>
              <a:rPr lang="en-US" sz="5400" b="1" dirty="0" smtClean="0"/>
              <a:t> waves (including light waves) are </a:t>
            </a:r>
            <a:r>
              <a:rPr lang="en-US" sz="5400" b="1" u="sng" dirty="0" smtClean="0"/>
              <a:t>transverse waves</a:t>
            </a:r>
            <a:r>
              <a:rPr lang="en-US" sz="5400" b="1" dirty="0" smtClean="0"/>
              <a:t>. </a:t>
            </a:r>
            <a:endParaRPr lang="en-US" sz="5400" dirty="0"/>
          </a:p>
        </p:txBody>
      </p:sp>
      <p:pic>
        <p:nvPicPr>
          <p:cNvPr id="7" name="Picture 2" descr="http://4.bp.blogspot.com/--vilVDgUWYY/T4tRBJATknI/AAAAAAAADec/qmFwurlE3zo/s1600/loudspeaker-waveform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42351" r="25107"/>
          <a:stretch/>
        </p:blipFill>
        <p:spPr bwMode="auto">
          <a:xfrm>
            <a:off x="1139580" y="4089400"/>
            <a:ext cx="998562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31610" y="838147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Decibels/Loudness </a:t>
            </a:r>
            <a:endParaRPr lang="en-US" dirty="0"/>
          </a:p>
        </p:txBody>
      </p:sp>
      <p:pic>
        <p:nvPicPr>
          <p:cNvPr id="4" name="Content Placeholder 3" descr="decibelsca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254171"/>
            <a:ext cx="6877050" cy="5299029"/>
          </a:xfrm>
        </p:spPr>
      </p:pic>
    </p:spTree>
    <p:extLst>
      <p:ext uri="{BB962C8B-B14F-4D97-AF65-F5344CB8AC3E}">
        <p14:creationId xmlns:p14="http://schemas.microsoft.com/office/powerpoint/2010/main" val="42916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of Decibels</a:t>
            </a:r>
            <a:endParaRPr lang="en-US" dirty="0"/>
          </a:p>
        </p:txBody>
      </p:sp>
      <p:pic>
        <p:nvPicPr>
          <p:cNvPr id="5" name="Content Placeholder 4" descr="decibelSafe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371600"/>
            <a:ext cx="7930228" cy="5194300"/>
          </a:xfrm>
        </p:spPr>
      </p:pic>
    </p:spTree>
    <p:extLst>
      <p:ext uri="{BB962C8B-B14F-4D97-AF65-F5344CB8AC3E}">
        <p14:creationId xmlns:p14="http://schemas.microsoft.com/office/powerpoint/2010/main" val="8477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47" y="240506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How sound travels</a:t>
            </a:r>
            <a:endParaRPr lang="en-US" b="1" u="sng" dirty="0"/>
          </a:p>
        </p:txBody>
      </p:sp>
      <p:pic>
        <p:nvPicPr>
          <p:cNvPr id="5" name="Picture 4" descr="WaterD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6297" y="2891632"/>
            <a:ext cx="4724400" cy="3543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7" y="1566069"/>
            <a:ext cx="11415860" cy="291166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Sound travels through longitudinal waves, also known as compression </a:t>
            </a:r>
            <a:r>
              <a:rPr lang="en-US" sz="3600" dirty="0" smtClean="0"/>
              <a:t>waves.  They travel </a:t>
            </a:r>
            <a:r>
              <a:rPr lang="en-US" sz="3600" dirty="0"/>
              <a:t>directly outward from the source of the </a:t>
            </a:r>
            <a:r>
              <a:rPr lang="en-US" sz="3600" dirty="0" smtClean="0"/>
              <a:t>vibration                                                        through particle to particle                                            interaction.</a:t>
            </a:r>
            <a:endParaRPr lang="en-US" sz="36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1852"/>
            <a:ext cx="10515600" cy="538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/>
              <a:t>Mediums</a:t>
            </a:r>
            <a:r>
              <a:rPr lang="en-US" sz="4400" b="1" dirty="0"/>
              <a:t> – substances that sound waves travel </a:t>
            </a:r>
            <a:r>
              <a:rPr lang="en-US" sz="4400" b="1" dirty="0" smtClean="0"/>
              <a:t>through.  </a:t>
            </a:r>
          </a:p>
          <a:p>
            <a:pPr lvl="1"/>
            <a:r>
              <a:rPr lang="en-US" sz="4400" b="1" dirty="0" smtClean="0"/>
              <a:t>Solids</a:t>
            </a:r>
          </a:p>
          <a:p>
            <a:pPr lvl="1"/>
            <a:r>
              <a:rPr lang="en-US" sz="4400" b="1" dirty="0" smtClean="0"/>
              <a:t>Liquids</a:t>
            </a:r>
          </a:p>
          <a:p>
            <a:pPr lvl="1"/>
            <a:r>
              <a:rPr lang="en-US" sz="4400" b="1" dirty="0" smtClean="0"/>
              <a:t>Gases</a:t>
            </a:r>
          </a:p>
          <a:p>
            <a:pPr marL="457200" lvl="1" indent="0">
              <a:buNone/>
            </a:pPr>
            <a:endParaRPr lang="en-US" sz="4400" b="1" dirty="0"/>
          </a:p>
          <a:p>
            <a:pPr marL="457200" lvl="1" indent="0">
              <a:buNone/>
            </a:pPr>
            <a:r>
              <a:rPr lang="en-US" sz="4400" b="1" dirty="0" smtClean="0"/>
              <a:t>Sound travels the fastest through solids because they are more tightly packed.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Medium make a difference?</a:t>
            </a:r>
            <a:endParaRPr lang="en-US" dirty="0"/>
          </a:p>
        </p:txBody>
      </p:sp>
      <p:pic>
        <p:nvPicPr>
          <p:cNvPr id="4" name="Content Placeholder 3" descr="SpeedTab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057401"/>
            <a:ext cx="6934200" cy="50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a fire truck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happens as it passes by? 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>
                <a:hlinkClick r:id="rId2"/>
              </a:rPr>
              <a:t>http://www.animations.physics.unsw.edu.au/jw/doppler.htm</a:t>
            </a: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4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6693"/>
            <a:ext cx="10515600" cy="530027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Doppler effect- </a:t>
            </a:r>
            <a:r>
              <a:rPr lang="en-US" sz="4000" dirty="0" smtClean="0"/>
              <a:t>change in pitch when a sound source is moving in relation to an observer</a:t>
            </a:r>
            <a:endParaRPr lang="en-US" sz="4000" dirty="0"/>
          </a:p>
        </p:txBody>
      </p:sp>
      <p:pic>
        <p:nvPicPr>
          <p:cNvPr id="5" name="Picture 4" descr="Dopp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43200"/>
            <a:ext cx="83820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old are your ears?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www.youtube.com/watch?v=VxcbppCX6Rk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ear hears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http://www.youtube.com/watch?v=ahCbGjasm_E</a:t>
            </a:r>
            <a:endParaRPr lang="en-US" dirty="0" smtClean="0"/>
          </a:p>
          <a:p>
            <a:endParaRPr lang="en-US" dirty="0" smtClean="0"/>
          </a:p>
          <a:p>
            <a:r>
              <a:rPr lang="en-US" sz="3600" b="1" dirty="0"/>
              <a:t>Decibels- the pressure that sound waves exert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Speed of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1"/>
            <a:ext cx="8458200" cy="4525963"/>
          </a:xfrm>
        </p:spPr>
        <p:txBody>
          <a:bodyPr>
            <a:normAutofit/>
          </a:bodyPr>
          <a:lstStyle/>
          <a:p>
            <a:r>
              <a:rPr lang="en-US" sz="4000" b="1" dirty="0"/>
              <a:t>Speed of sound (in air): </a:t>
            </a:r>
            <a:r>
              <a:rPr lang="en-US" sz="3600" b="1" dirty="0"/>
              <a:t>768 mph </a:t>
            </a:r>
            <a:r>
              <a:rPr lang="en-US" sz="4000" b="1" dirty="0"/>
              <a:t>(343 m/s) </a:t>
            </a:r>
          </a:p>
          <a:p>
            <a:pPr marL="6858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i="1" dirty="0"/>
              <a:t>Watch videos </a:t>
            </a:r>
            <a:r>
              <a:rPr lang="en-US" sz="2100" i="1" dirty="0">
                <a:hlinkClick r:id="rId2"/>
              </a:rPr>
              <a:t>http://www.youtube.com/watch?v=6o0zmafxTmE&amp;list=PLbjgX3AqxjQVQHo3VIC7JpYnTELDWxXe3&amp;index=5</a:t>
            </a:r>
            <a:endParaRPr lang="en-US" sz="2100" i="1" dirty="0"/>
          </a:p>
          <a:p>
            <a:pPr marL="0" indent="0">
              <a:buNone/>
            </a:pPr>
            <a:endParaRPr lang="en-US" sz="2100" i="1" dirty="0"/>
          </a:p>
          <a:p>
            <a:pPr marL="0" indent="0">
              <a:buNone/>
            </a:pPr>
            <a:r>
              <a:rPr lang="en-US" sz="2100" i="1" dirty="0">
                <a:hlinkClick r:id="rId3"/>
              </a:rPr>
              <a:t>http://www.today.com/video/today/49414119#49414119</a:t>
            </a:r>
            <a:r>
              <a:rPr lang="en-US" sz="2100" i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523743"/>
            <a:ext cx="10914888" cy="3269171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Wavelength</a:t>
            </a:r>
            <a:r>
              <a:rPr lang="en-US" sz="4000" b="1" dirty="0" smtClean="0"/>
              <a:t> – the </a:t>
            </a:r>
            <a:r>
              <a:rPr lang="en-US" sz="4000" b="1" dirty="0" smtClean="0">
                <a:solidFill>
                  <a:srgbClr val="00B050"/>
                </a:solidFill>
              </a:rPr>
              <a:t>distance</a:t>
            </a:r>
            <a:r>
              <a:rPr lang="en-US" sz="4000" b="1" dirty="0" smtClean="0"/>
              <a:t> from one point on a wave to the same point on the next wave</a:t>
            </a:r>
          </a:p>
          <a:p>
            <a:r>
              <a:rPr lang="en-US" sz="4000" b="1" u="sng" dirty="0" smtClean="0">
                <a:solidFill>
                  <a:srgbClr val="00B050"/>
                </a:solidFill>
              </a:rPr>
              <a:t>Crest</a:t>
            </a:r>
            <a:r>
              <a:rPr lang="en-US" sz="4000" b="1" dirty="0" smtClean="0"/>
              <a:t> – the highest point on a transverse wave</a:t>
            </a:r>
          </a:p>
          <a:p>
            <a:r>
              <a:rPr lang="en-US" sz="4000" b="1" u="sng" dirty="0" smtClean="0"/>
              <a:t>Trough</a:t>
            </a:r>
            <a:r>
              <a:rPr lang="en-US" sz="4000" b="1" dirty="0" smtClean="0"/>
              <a:t> – the </a:t>
            </a:r>
            <a:r>
              <a:rPr lang="en-US" sz="4000" b="1" dirty="0" smtClean="0">
                <a:solidFill>
                  <a:srgbClr val="00B050"/>
                </a:solidFill>
              </a:rPr>
              <a:t>lowest</a:t>
            </a:r>
            <a:r>
              <a:rPr lang="en-US" sz="4000" b="1" dirty="0" smtClean="0"/>
              <a:t> point on a transverse wave</a:t>
            </a:r>
          </a:p>
          <a:p>
            <a:endParaRPr lang="en-US" sz="4000" b="1" dirty="0" smtClean="0"/>
          </a:p>
          <a:p>
            <a:pPr marL="0" indent="0">
              <a:buNone/>
            </a:pP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0"/>
            <a:ext cx="10422245" cy="2491334"/>
            <a:chOff x="838200" y="0"/>
            <a:chExt cx="10422245" cy="2491334"/>
          </a:xfrm>
        </p:grpSpPr>
        <p:pic>
          <p:nvPicPr>
            <p:cNvPr id="4" name="Picture 2" descr="http://4.bp.blogspot.com/--vilVDgUWYY/T4tRBJATknI/AAAAAAAADec/qmFwurlE3zo/s1600/loudspeaker-waveform.gif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42351" r="25107"/>
            <a:stretch/>
          </p:blipFill>
          <p:spPr bwMode="auto">
            <a:xfrm>
              <a:off x="838200" y="167234"/>
              <a:ext cx="9985620" cy="2324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eft Brace 4"/>
            <p:cNvSpPr/>
            <p:nvPr/>
          </p:nvSpPr>
          <p:spPr>
            <a:xfrm rot="5400000">
              <a:off x="3590133" y="1048101"/>
              <a:ext cx="402336" cy="2036885"/>
            </a:xfrm>
            <a:prstGeom prst="leftBrace">
              <a:avLst>
                <a:gd name="adj1" fmla="val 8333"/>
                <a:gd name="adj2" fmla="val 4902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86044" y="1385867"/>
              <a:ext cx="1960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Wavelength</a:t>
              </a:r>
              <a:endParaRPr lang="en-US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8879" y="0"/>
              <a:ext cx="1960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Crest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00170" y="1660555"/>
              <a:ext cx="1960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Trough</a:t>
              </a:r>
              <a:endParaRPr lang="en-US" sz="2800" b="1" dirty="0"/>
            </a:p>
          </p:txBody>
        </p:sp>
        <p:cxnSp>
          <p:nvCxnSpPr>
            <p:cNvPr id="12" name="Straight Arrow Connector 11"/>
            <p:cNvCxnSpPr>
              <a:stCxn id="9" idx="1"/>
            </p:cNvCxnSpPr>
            <p:nvPr/>
          </p:nvCxnSpPr>
          <p:spPr>
            <a:xfrm flipH="1" flipV="1">
              <a:off x="5843777" y="225480"/>
              <a:ext cx="435102" cy="3613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8942832" y="2127315"/>
              <a:ext cx="611886" cy="18384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0823820" y="338554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u="sng" dirty="0"/>
              <a:t>Sound </a:t>
            </a:r>
            <a:r>
              <a:rPr lang="en-US" sz="6600" b="1" u="sng" dirty="0" smtClean="0"/>
              <a:t>Energy Recap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915400" cy="5410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b="1" u="sng" dirty="0"/>
              <a:t>Sound</a:t>
            </a:r>
            <a:r>
              <a:rPr lang="en-US" sz="3600" b="1" dirty="0"/>
              <a:t> is the result of vibrations in matter. </a:t>
            </a:r>
          </a:p>
          <a:p>
            <a:pPr marL="68580" indent="0">
              <a:buNone/>
            </a:pPr>
            <a:endParaRPr lang="en-US" sz="800" b="1" dirty="0"/>
          </a:p>
          <a:p>
            <a:pPr marL="68580" indent="0">
              <a:buNone/>
            </a:pPr>
            <a:r>
              <a:rPr lang="en-US" sz="3600" b="1" dirty="0"/>
              <a:t>Sound energy is transferred by </a:t>
            </a:r>
          </a:p>
          <a:p>
            <a:pPr marL="811530" indent="-742950">
              <a:buAutoNum type="arabicParenBoth"/>
            </a:pPr>
            <a:r>
              <a:rPr lang="en-US" sz="3600" b="1" dirty="0"/>
              <a:t>waves </a:t>
            </a:r>
          </a:p>
          <a:p>
            <a:pPr marL="68580" indent="0">
              <a:buNone/>
            </a:pPr>
            <a:r>
              <a:rPr lang="en-US" sz="3600" b="1" dirty="0"/>
              <a:t>(2) spreading away from the source </a:t>
            </a:r>
          </a:p>
          <a:p>
            <a:pPr marL="68580" indent="0">
              <a:buNone/>
            </a:pPr>
            <a:r>
              <a:rPr lang="en-US" sz="3600" b="1" dirty="0"/>
              <a:t>(3) through particle-to-particle interaction</a:t>
            </a:r>
            <a:r>
              <a:rPr lang="en-US" sz="4000" b="1" dirty="0"/>
              <a:t>. </a:t>
            </a:r>
          </a:p>
          <a:p>
            <a:pPr marL="68580" indent="0">
              <a:buNone/>
            </a:pPr>
            <a:endParaRPr lang="en-US" sz="1100" b="1" dirty="0"/>
          </a:p>
          <a:p>
            <a:pPr marL="68580" indent="0">
              <a:buNone/>
            </a:pPr>
            <a:endParaRPr lang="en-US" sz="4000" b="1" dirty="0"/>
          </a:p>
        </p:txBody>
      </p:sp>
      <p:pic>
        <p:nvPicPr>
          <p:cNvPr id="1026" name="Picture 2" descr="http://epiphanyvideoworks.com/Science/Hughes/Units/Energy/Energypictures/sound-pi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648199"/>
            <a:ext cx="3200399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egasusnews.com/media/img/photos/2010/01/13/thumbs/water_drop.jpg.728x520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52975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ssUQezdF4rt-tr2J1T3zJPnCbw9QrT1opTGaZdX_X-bt6_F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59" y="4634949"/>
            <a:ext cx="2255303" cy="212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6172201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Show Video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r>
              <a:rPr lang="en-US" sz="5400" dirty="0"/>
              <a:t>Recap…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66800"/>
            <a:ext cx="7772400" cy="5410200"/>
          </a:xfrm>
        </p:spPr>
        <p:txBody>
          <a:bodyPr>
            <a:normAutofit lnSpcReduction="10000"/>
          </a:bodyPr>
          <a:lstStyle/>
          <a:p>
            <a:pPr marL="582930" indent="-514350">
              <a:buAutoNum type="arabicPeriod"/>
            </a:pPr>
            <a:r>
              <a:rPr lang="en-US" dirty="0" smtClean="0"/>
              <a:t>Sound is the result of _____.</a:t>
            </a:r>
          </a:p>
          <a:p>
            <a:pPr marL="1168146" lvl="2" indent="-514350">
              <a:buAutoNum type="arabicPeriod"/>
            </a:pPr>
            <a:r>
              <a:rPr lang="en-US" dirty="0" smtClean="0"/>
              <a:t>Vibrations in matter</a:t>
            </a:r>
          </a:p>
          <a:p>
            <a:pPr marL="582930" indent="-514350">
              <a:buAutoNum type="arabicPeriod"/>
            </a:pPr>
            <a:r>
              <a:rPr lang="en-US" dirty="0" smtClean="0"/>
              <a:t>How is sound energy transferred? (3 parts)</a:t>
            </a:r>
          </a:p>
          <a:p>
            <a:pPr marL="1168146" lvl="2" indent="-514350">
              <a:buAutoNum type="arabicPeriod"/>
            </a:pPr>
            <a:r>
              <a:rPr lang="en-US" dirty="0" smtClean="0"/>
              <a:t>By waves </a:t>
            </a:r>
          </a:p>
          <a:p>
            <a:pPr marL="1168146" lvl="2" indent="-514350">
              <a:buAutoNum type="arabicPeriod"/>
            </a:pPr>
            <a:r>
              <a:rPr lang="en-US" dirty="0" smtClean="0"/>
              <a:t>They spread away from the source</a:t>
            </a:r>
          </a:p>
          <a:p>
            <a:pPr marL="1168146" lvl="2" indent="-514350">
              <a:buAutoNum type="arabicPeriod"/>
            </a:pPr>
            <a:r>
              <a:rPr lang="en-US" dirty="0" smtClean="0"/>
              <a:t>Through particle to particle interaction</a:t>
            </a:r>
          </a:p>
          <a:p>
            <a:pPr marL="582930" indent="-514350">
              <a:buAutoNum type="arabicPeriod"/>
            </a:pPr>
            <a:r>
              <a:rPr lang="en-US" dirty="0" smtClean="0"/>
              <a:t>The matter or material that sound waves travel through is called?</a:t>
            </a:r>
          </a:p>
          <a:p>
            <a:pPr marL="1168146" lvl="2" indent="-514350">
              <a:buAutoNum type="arabicPeriod"/>
            </a:pPr>
            <a:r>
              <a:rPr lang="en-US" dirty="0" smtClean="0"/>
              <a:t>A medium </a:t>
            </a:r>
          </a:p>
          <a:p>
            <a:pPr marL="582930" indent="-514350">
              <a:buAutoNum type="arabicPeriod"/>
            </a:pPr>
            <a:r>
              <a:rPr lang="en-US" dirty="0" smtClean="0"/>
              <a:t>What are some examples of a medium for sound?</a:t>
            </a:r>
          </a:p>
          <a:p>
            <a:pPr marL="1168146" lvl="2" indent="-514350">
              <a:buAutoNum type="arabicPeriod"/>
            </a:pPr>
            <a:r>
              <a:rPr lang="en-US" dirty="0" smtClean="0"/>
              <a:t>air, water, metal</a:t>
            </a:r>
          </a:p>
          <a:p>
            <a:pPr marL="582930" indent="-514350">
              <a:buAutoNum type="arabicPeriod"/>
            </a:pPr>
            <a:r>
              <a:rPr lang="en-US" dirty="0" smtClean="0"/>
              <a:t>Why can you not hear sound in space?</a:t>
            </a:r>
          </a:p>
          <a:p>
            <a:pPr marL="1168146" lvl="2" indent="-514350">
              <a:buAutoNum type="arabicPeriod"/>
            </a:pPr>
            <a:r>
              <a:rPr lang="en-US" dirty="0" smtClean="0"/>
              <a:t>Because there is no medium, or particles, for sound waves to travel through. </a:t>
            </a:r>
          </a:p>
          <a:p>
            <a:pPr marL="68580" indent="0">
              <a:buNone/>
            </a:pPr>
            <a:endParaRPr lang="en-US" dirty="0" smtClean="0"/>
          </a:p>
          <a:p>
            <a:pPr marL="1168146" lvl="2" indent="-51435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distance from one point on a wave to the same point on the next wave?</a:t>
            </a:r>
          </a:p>
          <a:p>
            <a:pPr lvl="1"/>
            <a:r>
              <a:rPr lang="en-US" dirty="0" smtClean="0"/>
              <a:t>A wavelength</a:t>
            </a:r>
            <a:endParaRPr lang="en-US" dirty="0"/>
          </a:p>
          <a:p>
            <a:r>
              <a:rPr lang="en-US" dirty="0" smtClean="0"/>
              <a:t>What is measured by the number of wavelengths that pass by a point per second? </a:t>
            </a:r>
          </a:p>
          <a:p>
            <a:pPr lvl="1"/>
            <a:r>
              <a:rPr lang="en-US" dirty="0" smtClean="0"/>
              <a:t>Frequency </a:t>
            </a:r>
            <a:endParaRPr lang="en-US" dirty="0"/>
          </a:p>
          <a:p>
            <a:r>
              <a:rPr lang="en-US" dirty="0" smtClean="0"/>
              <a:t>What is the unit for frequency?</a:t>
            </a:r>
          </a:p>
          <a:p>
            <a:pPr lvl="1"/>
            <a:r>
              <a:rPr lang="en-US" dirty="0" smtClean="0"/>
              <a:t>Hertz (Hz)</a:t>
            </a:r>
          </a:p>
          <a:p>
            <a:r>
              <a:rPr lang="en-US" dirty="0" smtClean="0"/>
              <a:t>What is the range of frequencies that humans can hear?</a:t>
            </a:r>
          </a:p>
          <a:p>
            <a:pPr lvl="1"/>
            <a:r>
              <a:rPr lang="en-US" dirty="0" smtClean="0"/>
              <a:t>20 Hz to 20,000 Hz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574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Which has the highest frequency?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1"/>
            <a:r>
              <a:rPr lang="en-US" dirty="0" smtClean="0"/>
              <a:t>C</a:t>
            </a:r>
          </a:p>
          <a:p>
            <a:r>
              <a:rPr lang="en-US" dirty="0" smtClean="0"/>
              <a:t>Fill in the blank…</a:t>
            </a:r>
          </a:p>
          <a:p>
            <a:pPr lvl="1"/>
            <a:r>
              <a:rPr lang="en-US" dirty="0" smtClean="0"/>
              <a:t>The shorter the wavelength, the _______ the frequency. </a:t>
            </a:r>
          </a:p>
          <a:p>
            <a:pPr lvl="1"/>
            <a:r>
              <a:rPr lang="en-US" dirty="0" smtClean="0"/>
              <a:t>The longer the wavelength, the _______ the frequency.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124200" y="2059853"/>
            <a:ext cx="2015231" cy="310719"/>
          </a:xfrm>
          <a:custGeom>
            <a:avLst/>
            <a:gdLst>
              <a:gd name="connsiteX0" fmla="*/ 0 w 2015231"/>
              <a:gd name="connsiteY0" fmla="*/ 257453 h 310719"/>
              <a:gd name="connsiteX1" fmla="*/ 44388 w 2015231"/>
              <a:gd name="connsiteY1" fmla="*/ 221942 h 310719"/>
              <a:gd name="connsiteX2" fmla="*/ 53266 w 2015231"/>
              <a:gd name="connsiteY2" fmla="*/ 195309 h 310719"/>
              <a:gd name="connsiteX3" fmla="*/ 79899 w 2015231"/>
              <a:gd name="connsiteY3" fmla="*/ 177554 h 310719"/>
              <a:gd name="connsiteX4" fmla="*/ 97654 w 2015231"/>
              <a:gd name="connsiteY4" fmla="*/ 159798 h 310719"/>
              <a:gd name="connsiteX5" fmla="*/ 115409 w 2015231"/>
              <a:gd name="connsiteY5" fmla="*/ 106532 h 310719"/>
              <a:gd name="connsiteX6" fmla="*/ 150920 w 2015231"/>
              <a:gd name="connsiteY6" fmla="*/ 62144 h 310719"/>
              <a:gd name="connsiteX7" fmla="*/ 159798 w 2015231"/>
              <a:gd name="connsiteY7" fmla="*/ 35511 h 310719"/>
              <a:gd name="connsiteX8" fmla="*/ 186431 w 2015231"/>
              <a:gd name="connsiteY8" fmla="*/ 17756 h 310719"/>
              <a:gd name="connsiteX9" fmla="*/ 204186 w 2015231"/>
              <a:gd name="connsiteY9" fmla="*/ 0 h 310719"/>
              <a:gd name="connsiteX10" fmla="*/ 275208 w 2015231"/>
              <a:gd name="connsiteY10" fmla="*/ 8878 h 310719"/>
              <a:gd name="connsiteX11" fmla="*/ 301841 w 2015231"/>
              <a:gd name="connsiteY11" fmla="*/ 17756 h 310719"/>
              <a:gd name="connsiteX12" fmla="*/ 319596 w 2015231"/>
              <a:gd name="connsiteY12" fmla="*/ 106532 h 310719"/>
              <a:gd name="connsiteX13" fmla="*/ 337351 w 2015231"/>
              <a:gd name="connsiteY13" fmla="*/ 124288 h 310719"/>
              <a:gd name="connsiteX14" fmla="*/ 381740 w 2015231"/>
              <a:gd name="connsiteY14" fmla="*/ 204187 h 310719"/>
              <a:gd name="connsiteX15" fmla="*/ 399495 w 2015231"/>
              <a:gd name="connsiteY15" fmla="*/ 230820 h 310719"/>
              <a:gd name="connsiteX16" fmla="*/ 452761 w 2015231"/>
              <a:gd name="connsiteY16" fmla="*/ 248575 h 310719"/>
              <a:gd name="connsiteX17" fmla="*/ 506027 w 2015231"/>
              <a:gd name="connsiteY17" fmla="*/ 239697 h 310719"/>
              <a:gd name="connsiteX18" fmla="*/ 559293 w 2015231"/>
              <a:gd name="connsiteY18" fmla="*/ 221942 h 310719"/>
              <a:gd name="connsiteX19" fmla="*/ 577048 w 2015231"/>
              <a:gd name="connsiteY19" fmla="*/ 195309 h 310719"/>
              <a:gd name="connsiteX20" fmla="*/ 612559 w 2015231"/>
              <a:gd name="connsiteY20" fmla="*/ 159798 h 310719"/>
              <a:gd name="connsiteX21" fmla="*/ 639192 w 2015231"/>
              <a:gd name="connsiteY21" fmla="*/ 79899 h 310719"/>
              <a:gd name="connsiteX22" fmla="*/ 648070 w 2015231"/>
              <a:gd name="connsiteY22" fmla="*/ 53266 h 310719"/>
              <a:gd name="connsiteX23" fmla="*/ 701336 w 2015231"/>
              <a:gd name="connsiteY23" fmla="*/ 17756 h 310719"/>
              <a:gd name="connsiteX24" fmla="*/ 790112 w 2015231"/>
              <a:gd name="connsiteY24" fmla="*/ 26633 h 310719"/>
              <a:gd name="connsiteX25" fmla="*/ 807868 w 2015231"/>
              <a:gd name="connsiteY25" fmla="*/ 44389 h 310719"/>
              <a:gd name="connsiteX26" fmla="*/ 816745 w 2015231"/>
              <a:gd name="connsiteY26" fmla="*/ 124288 h 310719"/>
              <a:gd name="connsiteX27" fmla="*/ 834501 w 2015231"/>
              <a:gd name="connsiteY27" fmla="*/ 221942 h 310719"/>
              <a:gd name="connsiteX28" fmla="*/ 843378 w 2015231"/>
              <a:gd name="connsiteY28" fmla="*/ 248575 h 310719"/>
              <a:gd name="connsiteX29" fmla="*/ 967666 w 2015231"/>
              <a:gd name="connsiteY29" fmla="*/ 239697 h 310719"/>
              <a:gd name="connsiteX30" fmla="*/ 1020932 w 2015231"/>
              <a:gd name="connsiteY30" fmla="*/ 221942 h 310719"/>
              <a:gd name="connsiteX31" fmla="*/ 1029809 w 2015231"/>
              <a:gd name="connsiteY31" fmla="*/ 195309 h 310719"/>
              <a:gd name="connsiteX32" fmla="*/ 1056443 w 2015231"/>
              <a:gd name="connsiteY32" fmla="*/ 186431 h 310719"/>
              <a:gd name="connsiteX33" fmla="*/ 1083076 w 2015231"/>
              <a:gd name="connsiteY33" fmla="*/ 168676 h 310719"/>
              <a:gd name="connsiteX34" fmla="*/ 1100831 w 2015231"/>
              <a:gd name="connsiteY34" fmla="*/ 142043 h 310719"/>
              <a:gd name="connsiteX35" fmla="*/ 1136342 w 2015231"/>
              <a:gd name="connsiteY35" fmla="*/ 71022 h 310719"/>
              <a:gd name="connsiteX36" fmla="*/ 1145219 w 2015231"/>
              <a:gd name="connsiteY36" fmla="*/ 44389 h 310719"/>
              <a:gd name="connsiteX37" fmla="*/ 1162975 w 2015231"/>
              <a:gd name="connsiteY37" fmla="*/ 26633 h 310719"/>
              <a:gd name="connsiteX38" fmla="*/ 1216241 w 2015231"/>
              <a:gd name="connsiteY38" fmla="*/ 0 h 310719"/>
              <a:gd name="connsiteX39" fmla="*/ 1269507 w 2015231"/>
              <a:gd name="connsiteY39" fmla="*/ 26633 h 310719"/>
              <a:gd name="connsiteX40" fmla="*/ 1287262 w 2015231"/>
              <a:gd name="connsiteY40" fmla="*/ 79899 h 310719"/>
              <a:gd name="connsiteX41" fmla="*/ 1296140 w 2015231"/>
              <a:gd name="connsiteY41" fmla="*/ 106532 h 310719"/>
              <a:gd name="connsiteX42" fmla="*/ 1305017 w 2015231"/>
              <a:gd name="connsiteY42" fmla="*/ 133165 h 310719"/>
              <a:gd name="connsiteX43" fmla="*/ 1322773 w 2015231"/>
              <a:gd name="connsiteY43" fmla="*/ 150921 h 310719"/>
              <a:gd name="connsiteX44" fmla="*/ 1340528 w 2015231"/>
              <a:gd name="connsiteY44" fmla="*/ 204187 h 310719"/>
              <a:gd name="connsiteX45" fmla="*/ 1367161 w 2015231"/>
              <a:gd name="connsiteY45" fmla="*/ 257453 h 310719"/>
              <a:gd name="connsiteX46" fmla="*/ 1420427 w 2015231"/>
              <a:gd name="connsiteY46" fmla="*/ 292963 h 310719"/>
              <a:gd name="connsiteX47" fmla="*/ 1455938 w 2015231"/>
              <a:gd name="connsiteY47" fmla="*/ 284086 h 310719"/>
              <a:gd name="connsiteX48" fmla="*/ 1535837 w 2015231"/>
              <a:gd name="connsiteY48" fmla="*/ 239697 h 310719"/>
              <a:gd name="connsiteX49" fmla="*/ 1571347 w 2015231"/>
              <a:gd name="connsiteY49" fmla="*/ 204187 h 310719"/>
              <a:gd name="connsiteX50" fmla="*/ 1580225 w 2015231"/>
              <a:gd name="connsiteY50" fmla="*/ 177554 h 310719"/>
              <a:gd name="connsiteX51" fmla="*/ 1597980 w 2015231"/>
              <a:gd name="connsiteY51" fmla="*/ 159798 h 310719"/>
              <a:gd name="connsiteX52" fmla="*/ 1651246 w 2015231"/>
              <a:gd name="connsiteY52" fmla="*/ 53266 h 310719"/>
              <a:gd name="connsiteX53" fmla="*/ 1704512 w 2015231"/>
              <a:gd name="connsiteY53" fmla="*/ 35511 h 310719"/>
              <a:gd name="connsiteX54" fmla="*/ 1757778 w 2015231"/>
              <a:gd name="connsiteY54" fmla="*/ 53266 h 310719"/>
              <a:gd name="connsiteX55" fmla="*/ 1784411 w 2015231"/>
              <a:gd name="connsiteY55" fmla="*/ 62144 h 310719"/>
              <a:gd name="connsiteX56" fmla="*/ 1819922 w 2015231"/>
              <a:gd name="connsiteY56" fmla="*/ 106532 h 310719"/>
              <a:gd name="connsiteX57" fmla="*/ 1828800 w 2015231"/>
              <a:gd name="connsiteY57" fmla="*/ 133165 h 310719"/>
              <a:gd name="connsiteX58" fmla="*/ 1855433 w 2015231"/>
              <a:gd name="connsiteY58" fmla="*/ 221942 h 310719"/>
              <a:gd name="connsiteX59" fmla="*/ 1882066 w 2015231"/>
              <a:gd name="connsiteY59" fmla="*/ 248575 h 310719"/>
              <a:gd name="connsiteX60" fmla="*/ 1899821 w 2015231"/>
              <a:gd name="connsiteY60" fmla="*/ 275208 h 310719"/>
              <a:gd name="connsiteX61" fmla="*/ 1926454 w 2015231"/>
              <a:gd name="connsiteY61" fmla="*/ 292963 h 310719"/>
              <a:gd name="connsiteX62" fmla="*/ 1944209 w 2015231"/>
              <a:gd name="connsiteY62" fmla="*/ 310719 h 310719"/>
              <a:gd name="connsiteX63" fmla="*/ 1979720 w 2015231"/>
              <a:gd name="connsiteY63" fmla="*/ 301841 h 310719"/>
              <a:gd name="connsiteX64" fmla="*/ 2015231 w 2015231"/>
              <a:gd name="connsiteY64" fmla="*/ 292963 h 3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15231" h="310719">
                <a:moveTo>
                  <a:pt x="0" y="257453"/>
                </a:moveTo>
                <a:cubicBezTo>
                  <a:pt x="14796" y="245616"/>
                  <a:pt x="32057" y="236329"/>
                  <a:pt x="44388" y="221942"/>
                </a:cubicBezTo>
                <a:cubicBezTo>
                  <a:pt x="50478" y="214837"/>
                  <a:pt x="47420" y="202616"/>
                  <a:pt x="53266" y="195309"/>
                </a:cubicBezTo>
                <a:cubicBezTo>
                  <a:pt x="59931" y="186978"/>
                  <a:pt x="71568" y="184219"/>
                  <a:pt x="79899" y="177554"/>
                </a:cubicBezTo>
                <a:cubicBezTo>
                  <a:pt x="86435" y="172325"/>
                  <a:pt x="91736" y="165717"/>
                  <a:pt x="97654" y="159798"/>
                </a:cubicBezTo>
                <a:cubicBezTo>
                  <a:pt x="103572" y="142043"/>
                  <a:pt x="102175" y="119766"/>
                  <a:pt x="115409" y="106532"/>
                </a:cubicBezTo>
                <a:cubicBezTo>
                  <a:pt x="131925" y="90016"/>
                  <a:pt x="139720" y="84544"/>
                  <a:pt x="150920" y="62144"/>
                </a:cubicBezTo>
                <a:cubicBezTo>
                  <a:pt x="155105" y="53774"/>
                  <a:pt x="153952" y="42818"/>
                  <a:pt x="159798" y="35511"/>
                </a:cubicBezTo>
                <a:cubicBezTo>
                  <a:pt x="166463" y="27180"/>
                  <a:pt x="178100" y="24421"/>
                  <a:pt x="186431" y="17756"/>
                </a:cubicBezTo>
                <a:cubicBezTo>
                  <a:pt x="192967" y="12527"/>
                  <a:pt x="198268" y="5919"/>
                  <a:pt x="204186" y="0"/>
                </a:cubicBezTo>
                <a:cubicBezTo>
                  <a:pt x="227860" y="2959"/>
                  <a:pt x="251735" y="4610"/>
                  <a:pt x="275208" y="8878"/>
                </a:cubicBezTo>
                <a:cubicBezTo>
                  <a:pt x="284415" y="10552"/>
                  <a:pt x="297656" y="9386"/>
                  <a:pt x="301841" y="17756"/>
                </a:cubicBezTo>
                <a:cubicBezTo>
                  <a:pt x="326483" y="67040"/>
                  <a:pt x="297642" y="69942"/>
                  <a:pt x="319596" y="106532"/>
                </a:cubicBezTo>
                <a:cubicBezTo>
                  <a:pt x="323902" y="113709"/>
                  <a:pt x="331433" y="118369"/>
                  <a:pt x="337351" y="124288"/>
                </a:cubicBezTo>
                <a:cubicBezTo>
                  <a:pt x="365681" y="209276"/>
                  <a:pt x="337443" y="151030"/>
                  <a:pt x="381740" y="204187"/>
                </a:cubicBezTo>
                <a:cubicBezTo>
                  <a:pt x="388570" y="212384"/>
                  <a:pt x="390447" y="225165"/>
                  <a:pt x="399495" y="230820"/>
                </a:cubicBezTo>
                <a:cubicBezTo>
                  <a:pt x="415366" y="240739"/>
                  <a:pt x="452761" y="248575"/>
                  <a:pt x="452761" y="248575"/>
                </a:cubicBezTo>
                <a:cubicBezTo>
                  <a:pt x="470516" y="245616"/>
                  <a:pt x="488564" y="244063"/>
                  <a:pt x="506027" y="239697"/>
                </a:cubicBezTo>
                <a:cubicBezTo>
                  <a:pt x="524184" y="235158"/>
                  <a:pt x="559293" y="221942"/>
                  <a:pt x="559293" y="221942"/>
                </a:cubicBezTo>
                <a:cubicBezTo>
                  <a:pt x="565211" y="213064"/>
                  <a:pt x="570104" y="203410"/>
                  <a:pt x="577048" y="195309"/>
                </a:cubicBezTo>
                <a:cubicBezTo>
                  <a:pt x="587942" y="182599"/>
                  <a:pt x="612559" y="159798"/>
                  <a:pt x="612559" y="159798"/>
                </a:cubicBezTo>
                <a:lnTo>
                  <a:pt x="639192" y="79899"/>
                </a:lnTo>
                <a:cubicBezTo>
                  <a:pt x="642151" y="71021"/>
                  <a:pt x="640284" y="58457"/>
                  <a:pt x="648070" y="53266"/>
                </a:cubicBezTo>
                <a:lnTo>
                  <a:pt x="701336" y="17756"/>
                </a:lnTo>
                <a:cubicBezTo>
                  <a:pt x="730928" y="20715"/>
                  <a:pt x="761260" y="19420"/>
                  <a:pt x="790112" y="26633"/>
                </a:cubicBezTo>
                <a:cubicBezTo>
                  <a:pt x="798232" y="28663"/>
                  <a:pt x="805666" y="36314"/>
                  <a:pt x="807868" y="44389"/>
                </a:cubicBezTo>
                <a:cubicBezTo>
                  <a:pt x="814919" y="70242"/>
                  <a:pt x="813203" y="97726"/>
                  <a:pt x="816745" y="124288"/>
                </a:cubicBezTo>
                <a:cubicBezTo>
                  <a:pt x="819007" y="141251"/>
                  <a:pt x="829718" y="202812"/>
                  <a:pt x="834501" y="221942"/>
                </a:cubicBezTo>
                <a:cubicBezTo>
                  <a:pt x="836771" y="231020"/>
                  <a:pt x="840419" y="239697"/>
                  <a:pt x="843378" y="248575"/>
                </a:cubicBezTo>
                <a:cubicBezTo>
                  <a:pt x="884807" y="245616"/>
                  <a:pt x="926591" y="245858"/>
                  <a:pt x="967666" y="239697"/>
                </a:cubicBezTo>
                <a:cubicBezTo>
                  <a:pt x="986175" y="236921"/>
                  <a:pt x="1020932" y="221942"/>
                  <a:pt x="1020932" y="221942"/>
                </a:cubicBezTo>
                <a:cubicBezTo>
                  <a:pt x="1023891" y="213064"/>
                  <a:pt x="1023192" y="201926"/>
                  <a:pt x="1029809" y="195309"/>
                </a:cubicBezTo>
                <a:cubicBezTo>
                  <a:pt x="1036426" y="188692"/>
                  <a:pt x="1048073" y="190616"/>
                  <a:pt x="1056443" y="186431"/>
                </a:cubicBezTo>
                <a:cubicBezTo>
                  <a:pt x="1065986" y="181659"/>
                  <a:pt x="1074198" y="174594"/>
                  <a:pt x="1083076" y="168676"/>
                </a:cubicBezTo>
                <a:cubicBezTo>
                  <a:pt x="1088994" y="159798"/>
                  <a:pt x="1096498" y="151793"/>
                  <a:pt x="1100831" y="142043"/>
                </a:cubicBezTo>
                <a:cubicBezTo>
                  <a:pt x="1133473" y="68597"/>
                  <a:pt x="1099878" y="107484"/>
                  <a:pt x="1136342" y="71022"/>
                </a:cubicBezTo>
                <a:cubicBezTo>
                  <a:pt x="1139301" y="62144"/>
                  <a:pt x="1140404" y="52413"/>
                  <a:pt x="1145219" y="44389"/>
                </a:cubicBezTo>
                <a:cubicBezTo>
                  <a:pt x="1149525" y="37212"/>
                  <a:pt x="1156439" y="31862"/>
                  <a:pt x="1162975" y="26633"/>
                </a:cubicBezTo>
                <a:cubicBezTo>
                  <a:pt x="1187559" y="6966"/>
                  <a:pt x="1188112" y="9377"/>
                  <a:pt x="1216241" y="0"/>
                </a:cubicBezTo>
                <a:cubicBezTo>
                  <a:pt x="1230752" y="4837"/>
                  <a:pt x="1260450" y="12142"/>
                  <a:pt x="1269507" y="26633"/>
                </a:cubicBezTo>
                <a:cubicBezTo>
                  <a:pt x="1279426" y="42504"/>
                  <a:pt x="1281344" y="62144"/>
                  <a:pt x="1287262" y="79899"/>
                </a:cubicBezTo>
                <a:lnTo>
                  <a:pt x="1296140" y="106532"/>
                </a:lnTo>
                <a:cubicBezTo>
                  <a:pt x="1299099" y="115410"/>
                  <a:pt x="1298400" y="126548"/>
                  <a:pt x="1305017" y="133165"/>
                </a:cubicBezTo>
                <a:lnTo>
                  <a:pt x="1322773" y="150921"/>
                </a:lnTo>
                <a:lnTo>
                  <a:pt x="1340528" y="204187"/>
                </a:lnTo>
                <a:cubicBezTo>
                  <a:pt x="1346860" y="223183"/>
                  <a:pt x="1350965" y="243282"/>
                  <a:pt x="1367161" y="257453"/>
                </a:cubicBezTo>
                <a:cubicBezTo>
                  <a:pt x="1383220" y="271505"/>
                  <a:pt x="1420427" y="292963"/>
                  <a:pt x="1420427" y="292963"/>
                </a:cubicBezTo>
                <a:cubicBezTo>
                  <a:pt x="1432264" y="290004"/>
                  <a:pt x="1445025" y="289543"/>
                  <a:pt x="1455938" y="284086"/>
                </a:cubicBezTo>
                <a:cubicBezTo>
                  <a:pt x="1578053" y="223029"/>
                  <a:pt x="1462182" y="264250"/>
                  <a:pt x="1535837" y="239697"/>
                </a:cubicBezTo>
                <a:cubicBezTo>
                  <a:pt x="1559508" y="168678"/>
                  <a:pt x="1524001" y="251532"/>
                  <a:pt x="1571347" y="204187"/>
                </a:cubicBezTo>
                <a:cubicBezTo>
                  <a:pt x="1577964" y="197570"/>
                  <a:pt x="1575410" y="185578"/>
                  <a:pt x="1580225" y="177554"/>
                </a:cubicBezTo>
                <a:cubicBezTo>
                  <a:pt x="1584531" y="170377"/>
                  <a:pt x="1592062" y="165717"/>
                  <a:pt x="1597980" y="159798"/>
                </a:cubicBezTo>
                <a:cubicBezTo>
                  <a:pt x="1604874" y="139118"/>
                  <a:pt x="1625433" y="61870"/>
                  <a:pt x="1651246" y="53266"/>
                </a:cubicBezTo>
                <a:lnTo>
                  <a:pt x="1704512" y="35511"/>
                </a:lnTo>
                <a:lnTo>
                  <a:pt x="1757778" y="53266"/>
                </a:lnTo>
                <a:lnTo>
                  <a:pt x="1784411" y="62144"/>
                </a:lnTo>
                <a:cubicBezTo>
                  <a:pt x="1800927" y="78660"/>
                  <a:pt x="1808722" y="84132"/>
                  <a:pt x="1819922" y="106532"/>
                </a:cubicBezTo>
                <a:cubicBezTo>
                  <a:pt x="1824107" y="114902"/>
                  <a:pt x="1826229" y="124167"/>
                  <a:pt x="1828800" y="133165"/>
                </a:cubicBezTo>
                <a:cubicBezTo>
                  <a:pt x="1833629" y="150066"/>
                  <a:pt x="1846991" y="213500"/>
                  <a:pt x="1855433" y="221942"/>
                </a:cubicBezTo>
                <a:cubicBezTo>
                  <a:pt x="1864311" y="230820"/>
                  <a:pt x="1874029" y="238930"/>
                  <a:pt x="1882066" y="248575"/>
                </a:cubicBezTo>
                <a:cubicBezTo>
                  <a:pt x="1888896" y="256772"/>
                  <a:pt x="1892276" y="267663"/>
                  <a:pt x="1899821" y="275208"/>
                </a:cubicBezTo>
                <a:cubicBezTo>
                  <a:pt x="1907366" y="282753"/>
                  <a:pt x="1918123" y="286298"/>
                  <a:pt x="1926454" y="292963"/>
                </a:cubicBezTo>
                <a:cubicBezTo>
                  <a:pt x="1932990" y="298192"/>
                  <a:pt x="1938291" y="304800"/>
                  <a:pt x="1944209" y="310719"/>
                </a:cubicBezTo>
                <a:cubicBezTo>
                  <a:pt x="1956046" y="307760"/>
                  <a:pt x="1967988" y="305193"/>
                  <a:pt x="1979720" y="301841"/>
                </a:cubicBezTo>
                <a:cubicBezTo>
                  <a:pt x="2014067" y="292027"/>
                  <a:pt x="1995443" y="292963"/>
                  <a:pt x="2015231" y="2929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088689" y="2373901"/>
            <a:ext cx="2494625" cy="346229"/>
          </a:xfrm>
          <a:custGeom>
            <a:avLst/>
            <a:gdLst>
              <a:gd name="connsiteX0" fmla="*/ 0 w 2494625"/>
              <a:gd name="connsiteY0" fmla="*/ 337351 h 346229"/>
              <a:gd name="connsiteX1" fmla="*/ 97654 w 2494625"/>
              <a:gd name="connsiteY1" fmla="*/ 328474 h 346229"/>
              <a:gd name="connsiteX2" fmla="*/ 124287 w 2494625"/>
              <a:gd name="connsiteY2" fmla="*/ 319596 h 346229"/>
              <a:gd name="connsiteX3" fmla="*/ 150920 w 2494625"/>
              <a:gd name="connsiteY3" fmla="*/ 292963 h 346229"/>
              <a:gd name="connsiteX4" fmla="*/ 177553 w 2494625"/>
              <a:gd name="connsiteY4" fmla="*/ 239697 h 346229"/>
              <a:gd name="connsiteX5" fmla="*/ 186431 w 2494625"/>
              <a:gd name="connsiteY5" fmla="*/ 213064 h 346229"/>
              <a:gd name="connsiteX6" fmla="*/ 204186 w 2494625"/>
              <a:gd name="connsiteY6" fmla="*/ 186431 h 346229"/>
              <a:gd name="connsiteX7" fmla="*/ 213064 w 2494625"/>
              <a:gd name="connsiteY7" fmla="*/ 159798 h 346229"/>
              <a:gd name="connsiteX8" fmla="*/ 248575 w 2494625"/>
              <a:gd name="connsiteY8" fmla="*/ 115410 h 346229"/>
              <a:gd name="connsiteX9" fmla="*/ 266330 w 2494625"/>
              <a:gd name="connsiteY9" fmla="*/ 88777 h 346229"/>
              <a:gd name="connsiteX10" fmla="*/ 328474 w 2494625"/>
              <a:gd name="connsiteY10" fmla="*/ 35511 h 346229"/>
              <a:gd name="connsiteX11" fmla="*/ 355107 w 2494625"/>
              <a:gd name="connsiteY11" fmla="*/ 53266 h 346229"/>
              <a:gd name="connsiteX12" fmla="*/ 443883 w 2494625"/>
              <a:gd name="connsiteY12" fmla="*/ 62144 h 346229"/>
              <a:gd name="connsiteX13" fmla="*/ 497149 w 2494625"/>
              <a:gd name="connsiteY13" fmla="*/ 71021 h 346229"/>
              <a:gd name="connsiteX14" fmla="*/ 532660 w 2494625"/>
              <a:gd name="connsiteY14" fmla="*/ 115410 h 346229"/>
              <a:gd name="connsiteX15" fmla="*/ 541538 w 2494625"/>
              <a:gd name="connsiteY15" fmla="*/ 142043 h 346229"/>
              <a:gd name="connsiteX16" fmla="*/ 568171 w 2494625"/>
              <a:gd name="connsiteY16" fmla="*/ 204186 h 346229"/>
              <a:gd name="connsiteX17" fmla="*/ 594804 w 2494625"/>
              <a:gd name="connsiteY17" fmla="*/ 275208 h 346229"/>
              <a:gd name="connsiteX18" fmla="*/ 603681 w 2494625"/>
              <a:gd name="connsiteY18" fmla="*/ 301841 h 346229"/>
              <a:gd name="connsiteX19" fmla="*/ 754602 w 2494625"/>
              <a:gd name="connsiteY19" fmla="*/ 310718 h 346229"/>
              <a:gd name="connsiteX20" fmla="*/ 781235 w 2494625"/>
              <a:gd name="connsiteY20" fmla="*/ 301841 h 346229"/>
              <a:gd name="connsiteX21" fmla="*/ 816745 w 2494625"/>
              <a:gd name="connsiteY21" fmla="*/ 257452 h 346229"/>
              <a:gd name="connsiteX22" fmla="*/ 861134 w 2494625"/>
              <a:gd name="connsiteY22" fmla="*/ 213064 h 346229"/>
              <a:gd name="connsiteX23" fmla="*/ 887767 w 2494625"/>
              <a:gd name="connsiteY23" fmla="*/ 168676 h 346229"/>
              <a:gd name="connsiteX24" fmla="*/ 896644 w 2494625"/>
              <a:gd name="connsiteY24" fmla="*/ 142043 h 346229"/>
              <a:gd name="connsiteX25" fmla="*/ 923277 w 2494625"/>
              <a:gd name="connsiteY25" fmla="*/ 133165 h 346229"/>
              <a:gd name="connsiteX26" fmla="*/ 967666 w 2494625"/>
              <a:gd name="connsiteY26" fmla="*/ 97654 h 346229"/>
              <a:gd name="connsiteX27" fmla="*/ 994299 w 2494625"/>
              <a:gd name="connsiteY27" fmla="*/ 71021 h 346229"/>
              <a:gd name="connsiteX28" fmla="*/ 1047565 w 2494625"/>
              <a:gd name="connsiteY28" fmla="*/ 53266 h 346229"/>
              <a:gd name="connsiteX29" fmla="*/ 1109709 w 2494625"/>
              <a:gd name="connsiteY29" fmla="*/ 35511 h 346229"/>
              <a:gd name="connsiteX30" fmla="*/ 1216241 w 2494625"/>
              <a:gd name="connsiteY30" fmla="*/ 44388 h 346229"/>
              <a:gd name="connsiteX31" fmla="*/ 1251751 w 2494625"/>
              <a:gd name="connsiteY31" fmla="*/ 53266 h 346229"/>
              <a:gd name="connsiteX32" fmla="*/ 1260629 w 2494625"/>
              <a:gd name="connsiteY32" fmla="*/ 88777 h 346229"/>
              <a:gd name="connsiteX33" fmla="*/ 1296140 w 2494625"/>
              <a:gd name="connsiteY33" fmla="*/ 133165 h 346229"/>
              <a:gd name="connsiteX34" fmla="*/ 1322773 w 2494625"/>
              <a:gd name="connsiteY34" fmla="*/ 186431 h 346229"/>
              <a:gd name="connsiteX35" fmla="*/ 1340528 w 2494625"/>
              <a:gd name="connsiteY35" fmla="*/ 239697 h 346229"/>
              <a:gd name="connsiteX36" fmla="*/ 1367161 w 2494625"/>
              <a:gd name="connsiteY36" fmla="*/ 266330 h 346229"/>
              <a:gd name="connsiteX37" fmla="*/ 1384916 w 2494625"/>
              <a:gd name="connsiteY37" fmla="*/ 292963 h 346229"/>
              <a:gd name="connsiteX38" fmla="*/ 1438182 w 2494625"/>
              <a:gd name="connsiteY38" fmla="*/ 310718 h 346229"/>
              <a:gd name="connsiteX39" fmla="*/ 1455938 w 2494625"/>
              <a:gd name="connsiteY39" fmla="*/ 328474 h 346229"/>
              <a:gd name="connsiteX40" fmla="*/ 1518081 w 2494625"/>
              <a:gd name="connsiteY40" fmla="*/ 346229 h 346229"/>
              <a:gd name="connsiteX41" fmla="*/ 1633491 w 2494625"/>
              <a:gd name="connsiteY41" fmla="*/ 337351 h 346229"/>
              <a:gd name="connsiteX42" fmla="*/ 1695635 w 2494625"/>
              <a:gd name="connsiteY42" fmla="*/ 292963 h 346229"/>
              <a:gd name="connsiteX43" fmla="*/ 1748901 w 2494625"/>
              <a:gd name="connsiteY43" fmla="*/ 266330 h 346229"/>
              <a:gd name="connsiteX44" fmla="*/ 1766656 w 2494625"/>
              <a:gd name="connsiteY44" fmla="*/ 213064 h 346229"/>
              <a:gd name="connsiteX45" fmla="*/ 1802167 w 2494625"/>
              <a:gd name="connsiteY45" fmla="*/ 159798 h 346229"/>
              <a:gd name="connsiteX46" fmla="*/ 1828800 w 2494625"/>
              <a:gd name="connsiteY46" fmla="*/ 97654 h 346229"/>
              <a:gd name="connsiteX47" fmla="*/ 1837677 w 2494625"/>
              <a:gd name="connsiteY47" fmla="*/ 71021 h 346229"/>
              <a:gd name="connsiteX48" fmla="*/ 1882066 w 2494625"/>
              <a:gd name="connsiteY48" fmla="*/ 35511 h 346229"/>
              <a:gd name="connsiteX49" fmla="*/ 1961965 w 2494625"/>
              <a:gd name="connsiteY49" fmla="*/ 8878 h 346229"/>
              <a:gd name="connsiteX50" fmla="*/ 1988598 w 2494625"/>
              <a:gd name="connsiteY50" fmla="*/ 0 h 346229"/>
              <a:gd name="connsiteX51" fmla="*/ 2121763 w 2494625"/>
              <a:gd name="connsiteY51" fmla="*/ 8878 h 346229"/>
              <a:gd name="connsiteX52" fmla="*/ 2192784 w 2494625"/>
              <a:gd name="connsiteY52" fmla="*/ 88777 h 346229"/>
              <a:gd name="connsiteX53" fmla="*/ 2219417 w 2494625"/>
              <a:gd name="connsiteY53" fmla="*/ 106532 h 346229"/>
              <a:gd name="connsiteX54" fmla="*/ 2254928 w 2494625"/>
              <a:gd name="connsiteY54" fmla="*/ 142043 h 346229"/>
              <a:gd name="connsiteX55" fmla="*/ 2281561 w 2494625"/>
              <a:gd name="connsiteY55" fmla="*/ 168676 h 346229"/>
              <a:gd name="connsiteX56" fmla="*/ 2299316 w 2494625"/>
              <a:gd name="connsiteY56" fmla="*/ 195309 h 346229"/>
              <a:gd name="connsiteX57" fmla="*/ 2325949 w 2494625"/>
              <a:gd name="connsiteY57" fmla="*/ 213064 h 346229"/>
              <a:gd name="connsiteX58" fmla="*/ 2343705 w 2494625"/>
              <a:gd name="connsiteY58" fmla="*/ 248575 h 346229"/>
              <a:gd name="connsiteX59" fmla="*/ 2370338 w 2494625"/>
              <a:gd name="connsiteY59" fmla="*/ 266330 h 346229"/>
              <a:gd name="connsiteX60" fmla="*/ 2396971 w 2494625"/>
              <a:gd name="connsiteY60" fmla="*/ 292963 h 346229"/>
              <a:gd name="connsiteX61" fmla="*/ 2494625 w 2494625"/>
              <a:gd name="connsiteY61" fmla="*/ 310718 h 34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94625" h="346229">
                <a:moveTo>
                  <a:pt x="0" y="337351"/>
                </a:moveTo>
                <a:cubicBezTo>
                  <a:pt x="32551" y="334392"/>
                  <a:pt x="65297" y="333096"/>
                  <a:pt x="97654" y="328474"/>
                </a:cubicBezTo>
                <a:cubicBezTo>
                  <a:pt x="106918" y="327151"/>
                  <a:pt x="116501" y="324787"/>
                  <a:pt x="124287" y="319596"/>
                </a:cubicBezTo>
                <a:cubicBezTo>
                  <a:pt x="134733" y="312632"/>
                  <a:pt x="142042" y="301841"/>
                  <a:pt x="150920" y="292963"/>
                </a:cubicBezTo>
                <a:cubicBezTo>
                  <a:pt x="173235" y="226020"/>
                  <a:pt x="143134" y="308536"/>
                  <a:pt x="177553" y="239697"/>
                </a:cubicBezTo>
                <a:cubicBezTo>
                  <a:pt x="181738" y="231327"/>
                  <a:pt x="182246" y="221434"/>
                  <a:pt x="186431" y="213064"/>
                </a:cubicBezTo>
                <a:cubicBezTo>
                  <a:pt x="191203" y="203521"/>
                  <a:pt x="199414" y="195974"/>
                  <a:pt x="204186" y="186431"/>
                </a:cubicBezTo>
                <a:cubicBezTo>
                  <a:pt x="208371" y="178061"/>
                  <a:pt x="208879" y="168168"/>
                  <a:pt x="213064" y="159798"/>
                </a:cubicBezTo>
                <a:cubicBezTo>
                  <a:pt x="231283" y="123360"/>
                  <a:pt x="226552" y="142938"/>
                  <a:pt x="248575" y="115410"/>
                </a:cubicBezTo>
                <a:cubicBezTo>
                  <a:pt x="255240" y="107079"/>
                  <a:pt x="259386" y="96878"/>
                  <a:pt x="266330" y="88777"/>
                </a:cubicBezTo>
                <a:cubicBezTo>
                  <a:pt x="295034" y="55289"/>
                  <a:pt x="297060" y="56453"/>
                  <a:pt x="328474" y="35511"/>
                </a:cubicBezTo>
                <a:cubicBezTo>
                  <a:pt x="337352" y="41429"/>
                  <a:pt x="344711" y="50867"/>
                  <a:pt x="355107" y="53266"/>
                </a:cubicBezTo>
                <a:cubicBezTo>
                  <a:pt x="384085" y="59953"/>
                  <a:pt x="414373" y="58455"/>
                  <a:pt x="443883" y="62144"/>
                </a:cubicBezTo>
                <a:cubicBezTo>
                  <a:pt x="461744" y="64377"/>
                  <a:pt x="479394" y="68062"/>
                  <a:pt x="497149" y="71021"/>
                </a:cubicBezTo>
                <a:cubicBezTo>
                  <a:pt x="513664" y="87536"/>
                  <a:pt x="521460" y="93011"/>
                  <a:pt x="532660" y="115410"/>
                </a:cubicBezTo>
                <a:cubicBezTo>
                  <a:pt x="536845" y="123780"/>
                  <a:pt x="537852" y="133442"/>
                  <a:pt x="541538" y="142043"/>
                </a:cubicBezTo>
                <a:cubicBezTo>
                  <a:pt x="556780" y="177606"/>
                  <a:pt x="559845" y="170879"/>
                  <a:pt x="568171" y="204186"/>
                </a:cubicBezTo>
                <a:cubicBezTo>
                  <a:pt x="583529" y="265621"/>
                  <a:pt x="565574" y="231365"/>
                  <a:pt x="594804" y="275208"/>
                </a:cubicBezTo>
                <a:cubicBezTo>
                  <a:pt x="597763" y="284086"/>
                  <a:pt x="598866" y="293817"/>
                  <a:pt x="603681" y="301841"/>
                </a:cubicBezTo>
                <a:cubicBezTo>
                  <a:pt x="633965" y="352314"/>
                  <a:pt x="713698" y="313445"/>
                  <a:pt x="754602" y="310718"/>
                </a:cubicBezTo>
                <a:cubicBezTo>
                  <a:pt x="763480" y="307759"/>
                  <a:pt x="773211" y="306656"/>
                  <a:pt x="781235" y="301841"/>
                </a:cubicBezTo>
                <a:cubicBezTo>
                  <a:pt x="799451" y="290911"/>
                  <a:pt x="803377" y="272730"/>
                  <a:pt x="816745" y="257452"/>
                </a:cubicBezTo>
                <a:cubicBezTo>
                  <a:pt x="830524" y="241704"/>
                  <a:pt x="861134" y="213064"/>
                  <a:pt x="861134" y="213064"/>
                </a:cubicBezTo>
                <a:cubicBezTo>
                  <a:pt x="886281" y="137618"/>
                  <a:pt x="851209" y="229606"/>
                  <a:pt x="887767" y="168676"/>
                </a:cubicBezTo>
                <a:cubicBezTo>
                  <a:pt x="892582" y="160652"/>
                  <a:pt x="890027" y="148660"/>
                  <a:pt x="896644" y="142043"/>
                </a:cubicBezTo>
                <a:cubicBezTo>
                  <a:pt x="903261" y="135426"/>
                  <a:pt x="914399" y="136124"/>
                  <a:pt x="923277" y="133165"/>
                </a:cubicBezTo>
                <a:cubicBezTo>
                  <a:pt x="974943" y="81502"/>
                  <a:pt x="900460" y="153660"/>
                  <a:pt x="967666" y="97654"/>
                </a:cubicBezTo>
                <a:cubicBezTo>
                  <a:pt x="977311" y="89616"/>
                  <a:pt x="983324" y="77118"/>
                  <a:pt x="994299" y="71021"/>
                </a:cubicBezTo>
                <a:cubicBezTo>
                  <a:pt x="1010660" y="61932"/>
                  <a:pt x="1029810" y="59184"/>
                  <a:pt x="1047565" y="53266"/>
                </a:cubicBezTo>
                <a:cubicBezTo>
                  <a:pt x="1085779" y="40528"/>
                  <a:pt x="1065112" y="46659"/>
                  <a:pt x="1109709" y="35511"/>
                </a:cubicBezTo>
                <a:cubicBezTo>
                  <a:pt x="1145220" y="38470"/>
                  <a:pt x="1180882" y="39968"/>
                  <a:pt x="1216241" y="44388"/>
                </a:cubicBezTo>
                <a:cubicBezTo>
                  <a:pt x="1228348" y="45901"/>
                  <a:pt x="1243124" y="44638"/>
                  <a:pt x="1251751" y="53266"/>
                </a:cubicBezTo>
                <a:cubicBezTo>
                  <a:pt x="1260379" y="61894"/>
                  <a:pt x="1255823" y="77562"/>
                  <a:pt x="1260629" y="88777"/>
                </a:cubicBezTo>
                <a:cubicBezTo>
                  <a:pt x="1269029" y="108377"/>
                  <a:pt x="1281820" y="118846"/>
                  <a:pt x="1296140" y="133165"/>
                </a:cubicBezTo>
                <a:cubicBezTo>
                  <a:pt x="1328511" y="230284"/>
                  <a:pt x="1276886" y="83185"/>
                  <a:pt x="1322773" y="186431"/>
                </a:cubicBezTo>
                <a:cubicBezTo>
                  <a:pt x="1330374" y="203534"/>
                  <a:pt x="1327294" y="226463"/>
                  <a:pt x="1340528" y="239697"/>
                </a:cubicBezTo>
                <a:cubicBezTo>
                  <a:pt x="1349406" y="248575"/>
                  <a:pt x="1359124" y="256685"/>
                  <a:pt x="1367161" y="266330"/>
                </a:cubicBezTo>
                <a:cubicBezTo>
                  <a:pt x="1373991" y="274527"/>
                  <a:pt x="1375868" y="287308"/>
                  <a:pt x="1384916" y="292963"/>
                </a:cubicBezTo>
                <a:cubicBezTo>
                  <a:pt x="1400787" y="302882"/>
                  <a:pt x="1438182" y="310718"/>
                  <a:pt x="1438182" y="310718"/>
                </a:cubicBezTo>
                <a:cubicBezTo>
                  <a:pt x="1444101" y="316637"/>
                  <a:pt x="1448761" y="324168"/>
                  <a:pt x="1455938" y="328474"/>
                </a:cubicBezTo>
                <a:cubicBezTo>
                  <a:pt x="1465031" y="333930"/>
                  <a:pt x="1511453" y="344572"/>
                  <a:pt x="1518081" y="346229"/>
                </a:cubicBezTo>
                <a:cubicBezTo>
                  <a:pt x="1556551" y="343270"/>
                  <a:pt x="1595205" y="342137"/>
                  <a:pt x="1633491" y="337351"/>
                </a:cubicBezTo>
                <a:cubicBezTo>
                  <a:pt x="1708851" y="327931"/>
                  <a:pt x="1594749" y="326593"/>
                  <a:pt x="1695635" y="292963"/>
                </a:cubicBezTo>
                <a:cubicBezTo>
                  <a:pt x="1732390" y="280711"/>
                  <a:pt x="1714482" y="289276"/>
                  <a:pt x="1748901" y="266330"/>
                </a:cubicBezTo>
                <a:cubicBezTo>
                  <a:pt x="1754819" y="248575"/>
                  <a:pt x="1756274" y="228636"/>
                  <a:pt x="1766656" y="213064"/>
                </a:cubicBezTo>
                <a:lnTo>
                  <a:pt x="1802167" y="159798"/>
                </a:lnTo>
                <a:cubicBezTo>
                  <a:pt x="1822985" y="97339"/>
                  <a:pt x="1795890" y="174445"/>
                  <a:pt x="1828800" y="97654"/>
                </a:cubicBezTo>
                <a:cubicBezTo>
                  <a:pt x="1832486" y="89053"/>
                  <a:pt x="1832862" y="79045"/>
                  <a:pt x="1837677" y="71021"/>
                </a:cubicBezTo>
                <a:cubicBezTo>
                  <a:pt x="1844384" y="59842"/>
                  <a:pt x="1872170" y="39909"/>
                  <a:pt x="1882066" y="35511"/>
                </a:cubicBezTo>
                <a:cubicBezTo>
                  <a:pt x="1882091" y="35500"/>
                  <a:pt x="1948635" y="13321"/>
                  <a:pt x="1961965" y="8878"/>
                </a:cubicBezTo>
                <a:lnTo>
                  <a:pt x="1988598" y="0"/>
                </a:lnTo>
                <a:lnTo>
                  <a:pt x="2121763" y="8878"/>
                </a:lnTo>
                <a:cubicBezTo>
                  <a:pt x="2177689" y="27520"/>
                  <a:pt x="2163176" y="59169"/>
                  <a:pt x="2192784" y="88777"/>
                </a:cubicBezTo>
                <a:cubicBezTo>
                  <a:pt x="2200329" y="96322"/>
                  <a:pt x="2211316" y="99588"/>
                  <a:pt x="2219417" y="106532"/>
                </a:cubicBezTo>
                <a:cubicBezTo>
                  <a:pt x="2232127" y="117426"/>
                  <a:pt x="2243091" y="130206"/>
                  <a:pt x="2254928" y="142043"/>
                </a:cubicBezTo>
                <a:cubicBezTo>
                  <a:pt x="2263806" y="150921"/>
                  <a:pt x="2274597" y="158230"/>
                  <a:pt x="2281561" y="168676"/>
                </a:cubicBezTo>
                <a:cubicBezTo>
                  <a:pt x="2287479" y="177554"/>
                  <a:pt x="2291771" y="187764"/>
                  <a:pt x="2299316" y="195309"/>
                </a:cubicBezTo>
                <a:cubicBezTo>
                  <a:pt x="2306861" y="202854"/>
                  <a:pt x="2317071" y="207146"/>
                  <a:pt x="2325949" y="213064"/>
                </a:cubicBezTo>
                <a:cubicBezTo>
                  <a:pt x="2331868" y="224901"/>
                  <a:pt x="2335233" y="238408"/>
                  <a:pt x="2343705" y="248575"/>
                </a:cubicBezTo>
                <a:cubicBezTo>
                  <a:pt x="2350536" y="256772"/>
                  <a:pt x="2362141" y="259500"/>
                  <a:pt x="2370338" y="266330"/>
                </a:cubicBezTo>
                <a:cubicBezTo>
                  <a:pt x="2379983" y="274367"/>
                  <a:pt x="2385996" y="286866"/>
                  <a:pt x="2396971" y="292963"/>
                </a:cubicBezTo>
                <a:cubicBezTo>
                  <a:pt x="2437352" y="315397"/>
                  <a:pt x="2452805" y="310718"/>
                  <a:pt x="2494625" y="3107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24200" y="2832208"/>
            <a:ext cx="807868" cy="349558"/>
          </a:xfrm>
          <a:custGeom>
            <a:avLst/>
            <a:gdLst>
              <a:gd name="connsiteX0" fmla="*/ 0 w 807868"/>
              <a:gd name="connsiteY0" fmla="*/ 310718 h 310718"/>
              <a:gd name="connsiteX1" fmla="*/ 44388 w 807868"/>
              <a:gd name="connsiteY1" fmla="*/ 284085 h 310718"/>
              <a:gd name="connsiteX2" fmla="*/ 62143 w 807868"/>
              <a:gd name="connsiteY2" fmla="*/ 257452 h 310718"/>
              <a:gd name="connsiteX3" fmla="*/ 79899 w 807868"/>
              <a:gd name="connsiteY3" fmla="*/ 239697 h 310718"/>
              <a:gd name="connsiteX4" fmla="*/ 115409 w 807868"/>
              <a:gd name="connsiteY4" fmla="*/ 186431 h 310718"/>
              <a:gd name="connsiteX5" fmla="*/ 124287 w 807868"/>
              <a:gd name="connsiteY5" fmla="*/ 150920 h 310718"/>
              <a:gd name="connsiteX6" fmla="*/ 133165 w 807868"/>
              <a:gd name="connsiteY6" fmla="*/ 124287 h 310718"/>
              <a:gd name="connsiteX7" fmla="*/ 150920 w 807868"/>
              <a:gd name="connsiteY7" fmla="*/ 17755 h 310718"/>
              <a:gd name="connsiteX8" fmla="*/ 168676 w 807868"/>
              <a:gd name="connsiteY8" fmla="*/ 0 h 310718"/>
              <a:gd name="connsiteX9" fmla="*/ 195309 w 807868"/>
              <a:gd name="connsiteY9" fmla="*/ 17755 h 310718"/>
              <a:gd name="connsiteX10" fmla="*/ 204186 w 807868"/>
              <a:gd name="connsiteY10" fmla="*/ 53266 h 310718"/>
              <a:gd name="connsiteX11" fmla="*/ 213064 w 807868"/>
              <a:gd name="connsiteY11" fmla="*/ 230819 h 310718"/>
              <a:gd name="connsiteX12" fmla="*/ 221942 w 807868"/>
              <a:gd name="connsiteY12" fmla="*/ 257452 h 310718"/>
              <a:gd name="connsiteX13" fmla="*/ 239697 w 807868"/>
              <a:gd name="connsiteY13" fmla="*/ 275208 h 310718"/>
              <a:gd name="connsiteX14" fmla="*/ 266330 w 807868"/>
              <a:gd name="connsiteY14" fmla="*/ 266330 h 310718"/>
              <a:gd name="connsiteX15" fmla="*/ 284085 w 807868"/>
              <a:gd name="connsiteY15" fmla="*/ 239697 h 310718"/>
              <a:gd name="connsiteX16" fmla="*/ 301841 w 807868"/>
              <a:gd name="connsiteY16" fmla="*/ 79899 h 310718"/>
              <a:gd name="connsiteX17" fmla="*/ 346229 w 807868"/>
              <a:gd name="connsiteY17" fmla="*/ 0 h 310718"/>
              <a:gd name="connsiteX18" fmla="*/ 381740 w 807868"/>
              <a:gd name="connsiteY18" fmla="*/ 106532 h 310718"/>
              <a:gd name="connsiteX19" fmla="*/ 390617 w 807868"/>
              <a:gd name="connsiteY19" fmla="*/ 133165 h 310718"/>
              <a:gd name="connsiteX20" fmla="*/ 399495 w 807868"/>
              <a:gd name="connsiteY20" fmla="*/ 159798 h 310718"/>
              <a:gd name="connsiteX21" fmla="*/ 408373 w 807868"/>
              <a:gd name="connsiteY21" fmla="*/ 221942 h 310718"/>
              <a:gd name="connsiteX22" fmla="*/ 417250 w 807868"/>
              <a:gd name="connsiteY22" fmla="*/ 257452 h 310718"/>
              <a:gd name="connsiteX23" fmla="*/ 443883 w 807868"/>
              <a:gd name="connsiteY23" fmla="*/ 266330 h 310718"/>
              <a:gd name="connsiteX24" fmla="*/ 479394 w 807868"/>
              <a:gd name="connsiteY24" fmla="*/ 230819 h 310718"/>
              <a:gd name="connsiteX25" fmla="*/ 488272 w 807868"/>
              <a:gd name="connsiteY25" fmla="*/ 62144 h 310718"/>
              <a:gd name="connsiteX26" fmla="*/ 497149 w 807868"/>
              <a:gd name="connsiteY26" fmla="*/ 35511 h 310718"/>
              <a:gd name="connsiteX27" fmla="*/ 523782 w 807868"/>
              <a:gd name="connsiteY27" fmla="*/ 26633 h 310718"/>
              <a:gd name="connsiteX28" fmla="*/ 541538 w 807868"/>
              <a:gd name="connsiteY28" fmla="*/ 44388 h 310718"/>
              <a:gd name="connsiteX29" fmla="*/ 550415 w 807868"/>
              <a:gd name="connsiteY29" fmla="*/ 71021 h 310718"/>
              <a:gd name="connsiteX30" fmla="*/ 559293 w 807868"/>
              <a:gd name="connsiteY30" fmla="*/ 230819 h 310718"/>
              <a:gd name="connsiteX31" fmla="*/ 577048 w 807868"/>
              <a:gd name="connsiteY31" fmla="*/ 257452 h 310718"/>
              <a:gd name="connsiteX32" fmla="*/ 639192 w 807868"/>
              <a:gd name="connsiteY32" fmla="*/ 248575 h 310718"/>
              <a:gd name="connsiteX33" fmla="*/ 656947 w 807868"/>
              <a:gd name="connsiteY33" fmla="*/ 195309 h 310718"/>
              <a:gd name="connsiteX34" fmla="*/ 665825 w 807868"/>
              <a:gd name="connsiteY34" fmla="*/ 79899 h 310718"/>
              <a:gd name="connsiteX35" fmla="*/ 683580 w 807868"/>
              <a:gd name="connsiteY35" fmla="*/ 26633 h 310718"/>
              <a:gd name="connsiteX36" fmla="*/ 710213 w 807868"/>
              <a:gd name="connsiteY36" fmla="*/ 17755 h 310718"/>
              <a:gd name="connsiteX37" fmla="*/ 727969 w 807868"/>
              <a:gd name="connsiteY37" fmla="*/ 71021 h 310718"/>
              <a:gd name="connsiteX38" fmla="*/ 736846 w 807868"/>
              <a:gd name="connsiteY38" fmla="*/ 97654 h 310718"/>
              <a:gd name="connsiteX39" fmla="*/ 763479 w 807868"/>
              <a:gd name="connsiteY39" fmla="*/ 186431 h 310718"/>
              <a:gd name="connsiteX40" fmla="*/ 790112 w 807868"/>
              <a:gd name="connsiteY40" fmla="*/ 239697 h 310718"/>
              <a:gd name="connsiteX41" fmla="*/ 807868 w 807868"/>
              <a:gd name="connsiteY41" fmla="*/ 257452 h 31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7868" h="310718">
                <a:moveTo>
                  <a:pt x="0" y="310718"/>
                </a:moveTo>
                <a:cubicBezTo>
                  <a:pt x="14796" y="301840"/>
                  <a:pt x="31287" y="295314"/>
                  <a:pt x="44388" y="284085"/>
                </a:cubicBezTo>
                <a:cubicBezTo>
                  <a:pt x="52489" y="277141"/>
                  <a:pt x="55478" y="265783"/>
                  <a:pt x="62143" y="257452"/>
                </a:cubicBezTo>
                <a:cubicBezTo>
                  <a:pt x="67372" y="250916"/>
                  <a:pt x="74877" y="246393"/>
                  <a:pt x="79899" y="239697"/>
                </a:cubicBezTo>
                <a:cubicBezTo>
                  <a:pt x="92703" y="222626"/>
                  <a:pt x="115409" y="186431"/>
                  <a:pt x="115409" y="186431"/>
                </a:cubicBezTo>
                <a:cubicBezTo>
                  <a:pt x="118368" y="174594"/>
                  <a:pt x="120935" y="162652"/>
                  <a:pt x="124287" y="150920"/>
                </a:cubicBezTo>
                <a:cubicBezTo>
                  <a:pt x="126858" y="141922"/>
                  <a:pt x="131627" y="133518"/>
                  <a:pt x="133165" y="124287"/>
                </a:cubicBezTo>
                <a:cubicBezTo>
                  <a:pt x="134650" y="115380"/>
                  <a:pt x="136510" y="41770"/>
                  <a:pt x="150920" y="17755"/>
                </a:cubicBezTo>
                <a:cubicBezTo>
                  <a:pt x="155226" y="10578"/>
                  <a:pt x="162757" y="5918"/>
                  <a:pt x="168676" y="0"/>
                </a:cubicBezTo>
                <a:cubicBezTo>
                  <a:pt x="177554" y="5918"/>
                  <a:pt x="189391" y="8877"/>
                  <a:pt x="195309" y="17755"/>
                </a:cubicBezTo>
                <a:cubicBezTo>
                  <a:pt x="202077" y="27907"/>
                  <a:pt x="203173" y="41107"/>
                  <a:pt x="204186" y="53266"/>
                </a:cubicBezTo>
                <a:cubicBezTo>
                  <a:pt x="209107" y="112320"/>
                  <a:pt x="207930" y="171784"/>
                  <a:pt x="213064" y="230819"/>
                </a:cubicBezTo>
                <a:cubicBezTo>
                  <a:pt x="213875" y="240142"/>
                  <a:pt x="217127" y="249428"/>
                  <a:pt x="221942" y="257452"/>
                </a:cubicBezTo>
                <a:cubicBezTo>
                  <a:pt x="226248" y="264629"/>
                  <a:pt x="233779" y="269289"/>
                  <a:pt x="239697" y="275208"/>
                </a:cubicBezTo>
                <a:cubicBezTo>
                  <a:pt x="248575" y="272249"/>
                  <a:pt x="259023" y="272176"/>
                  <a:pt x="266330" y="266330"/>
                </a:cubicBezTo>
                <a:cubicBezTo>
                  <a:pt x="274661" y="259665"/>
                  <a:pt x="282089" y="250178"/>
                  <a:pt x="284085" y="239697"/>
                </a:cubicBezTo>
                <a:cubicBezTo>
                  <a:pt x="294113" y="187050"/>
                  <a:pt x="284893" y="130743"/>
                  <a:pt x="301841" y="79899"/>
                </a:cubicBezTo>
                <a:cubicBezTo>
                  <a:pt x="323566" y="14722"/>
                  <a:pt x="306362" y="39867"/>
                  <a:pt x="346229" y="0"/>
                </a:cubicBezTo>
                <a:lnTo>
                  <a:pt x="381740" y="106532"/>
                </a:lnTo>
                <a:lnTo>
                  <a:pt x="390617" y="133165"/>
                </a:lnTo>
                <a:lnTo>
                  <a:pt x="399495" y="159798"/>
                </a:lnTo>
                <a:cubicBezTo>
                  <a:pt x="402454" y="180513"/>
                  <a:pt x="404630" y="201355"/>
                  <a:pt x="408373" y="221942"/>
                </a:cubicBezTo>
                <a:cubicBezTo>
                  <a:pt x="410556" y="233946"/>
                  <a:pt x="409628" y="247925"/>
                  <a:pt x="417250" y="257452"/>
                </a:cubicBezTo>
                <a:cubicBezTo>
                  <a:pt x="423096" y="264759"/>
                  <a:pt x="435005" y="263371"/>
                  <a:pt x="443883" y="266330"/>
                </a:cubicBezTo>
                <a:cubicBezTo>
                  <a:pt x="455720" y="254493"/>
                  <a:pt x="478514" y="247536"/>
                  <a:pt x="479394" y="230819"/>
                </a:cubicBezTo>
                <a:cubicBezTo>
                  <a:pt x="482353" y="174594"/>
                  <a:pt x="483175" y="118216"/>
                  <a:pt x="488272" y="62144"/>
                </a:cubicBezTo>
                <a:cubicBezTo>
                  <a:pt x="489119" y="52825"/>
                  <a:pt x="490532" y="42128"/>
                  <a:pt x="497149" y="35511"/>
                </a:cubicBezTo>
                <a:cubicBezTo>
                  <a:pt x="503766" y="28894"/>
                  <a:pt x="514904" y="29592"/>
                  <a:pt x="523782" y="26633"/>
                </a:cubicBezTo>
                <a:cubicBezTo>
                  <a:pt x="529701" y="32551"/>
                  <a:pt x="537232" y="37211"/>
                  <a:pt x="541538" y="44388"/>
                </a:cubicBezTo>
                <a:cubicBezTo>
                  <a:pt x="546353" y="52412"/>
                  <a:pt x="549528" y="61705"/>
                  <a:pt x="550415" y="71021"/>
                </a:cubicBezTo>
                <a:cubicBezTo>
                  <a:pt x="555473" y="124129"/>
                  <a:pt x="551748" y="178007"/>
                  <a:pt x="559293" y="230819"/>
                </a:cubicBezTo>
                <a:cubicBezTo>
                  <a:pt x="560802" y="241381"/>
                  <a:pt x="571130" y="248574"/>
                  <a:pt x="577048" y="257452"/>
                </a:cubicBezTo>
                <a:cubicBezTo>
                  <a:pt x="597763" y="254493"/>
                  <a:pt x="622675" y="261422"/>
                  <a:pt x="639192" y="248575"/>
                </a:cubicBezTo>
                <a:cubicBezTo>
                  <a:pt x="653965" y="237085"/>
                  <a:pt x="656947" y="195309"/>
                  <a:pt x="656947" y="195309"/>
                </a:cubicBezTo>
                <a:cubicBezTo>
                  <a:pt x="659906" y="156839"/>
                  <a:pt x="659807" y="118011"/>
                  <a:pt x="665825" y="79899"/>
                </a:cubicBezTo>
                <a:cubicBezTo>
                  <a:pt x="668744" y="61412"/>
                  <a:pt x="665825" y="32552"/>
                  <a:pt x="683580" y="26633"/>
                </a:cubicBezTo>
                <a:lnTo>
                  <a:pt x="710213" y="17755"/>
                </a:lnTo>
                <a:lnTo>
                  <a:pt x="727969" y="71021"/>
                </a:lnTo>
                <a:cubicBezTo>
                  <a:pt x="730928" y="79899"/>
                  <a:pt x="734576" y="88576"/>
                  <a:pt x="736846" y="97654"/>
                </a:cubicBezTo>
                <a:cubicBezTo>
                  <a:pt x="750263" y="151319"/>
                  <a:pt x="741867" y="121595"/>
                  <a:pt x="763479" y="186431"/>
                </a:cubicBezTo>
                <a:cubicBezTo>
                  <a:pt x="772855" y="214558"/>
                  <a:pt x="770446" y="215115"/>
                  <a:pt x="790112" y="239697"/>
                </a:cubicBezTo>
                <a:cubicBezTo>
                  <a:pt x="795341" y="246233"/>
                  <a:pt x="807868" y="257452"/>
                  <a:pt x="807868" y="257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32068" y="2803125"/>
            <a:ext cx="807868" cy="310718"/>
          </a:xfrm>
          <a:custGeom>
            <a:avLst/>
            <a:gdLst>
              <a:gd name="connsiteX0" fmla="*/ 0 w 807868"/>
              <a:gd name="connsiteY0" fmla="*/ 310718 h 310718"/>
              <a:gd name="connsiteX1" fmla="*/ 44388 w 807868"/>
              <a:gd name="connsiteY1" fmla="*/ 284085 h 310718"/>
              <a:gd name="connsiteX2" fmla="*/ 62143 w 807868"/>
              <a:gd name="connsiteY2" fmla="*/ 257452 h 310718"/>
              <a:gd name="connsiteX3" fmla="*/ 79899 w 807868"/>
              <a:gd name="connsiteY3" fmla="*/ 239697 h 310718"/>
              <a:gd name="connsiteX4" fmla="*/ 115409 w 807868"/>
              <a:gd name="connsiteY4" fmla="*/ 186431 h 310718"/>
              <a:gd name="connsiteX5" fmla="*/ 124287 w 807868"/>
              <a:gd name="connsiteY5" fmla="*/ 150920 h 310718"/>
              <a:gd name="connsiteX6" fmla="*/ 133165 w 807868"/>
              <a:gd name="connsiteY6" fmla="*/ 124287 h 310718"/>
              <a:gd name="connsiteX7" fmla="*/ 150920 w 807868"/>
              <a:gd name="connsiteY7" fmla="*/ 17755 h 310718"/>
              <a:gd name="connsiteX8" fmla="*/ 168676 w 807868"/>
              <a:gd name="connsiteY8" fmla="*/ 0 h 310718"/>
              <a:gd name="connsiteX9" fmla="*/ 195309 w 807868"/>
              <a:gd name="connsiteY9" fmla="*/ 17755 h 310718"/>
              <a:gd name="connsiteX10" fmla="*/ 204186 w 807868"/>
              <a:gd name="connsiteY10" fmla="*/ 53266 h 310718"/>
              <a:gd name="connsiteX11" fmla="*/ 213064 w 807868"/>
              <a:gd name="connsiteY11" fmla="*/ 230819 h 310718"/>
              <a:gd name="connsiteX12" fmla="*/ 221942 w 807868"/>
              <a:gd name="connsiteY12" fmla="*/ 257452 h 310718"/>
              <a:gd name="connsiteX13" fmla="*/ 239697 w 807868"/>
              <a:gd name="connsiteY13" fmla="*/ 275208 h 310718"/>
              <a:gd name="connsiteX14" fmla="*/ 266330 w 807868"/>
              <a:gd name="connsiteY14" fmla="*/ 266330 h 310718"/>
              <a:gd name="connsiteX15" fmla="*/ 284085 w 807868"/>
              <a:gd name="connsiteY15" fmla="*/ 239697 h 310718"/>
              <a:gd name="connsiteX16" fmla="*/ 301841 w 807868"/>
              <a:gd name="connsiteY16" fmla="*/ 79899 h 310718"/>
              <a:gd name="connsiteX17" fmla="*/ 346229 w 807868"/>
              <a:gd name="connsiteY17" fmla="*/ 0 h 310718"/>
              <a:gd name="connsiteX18" fmla="*/ 381740 w 807868"/>
              <a:gd name="connsiteY18" fmla="*/ 106532 h 310718"/>
              <a:gd name="connsiteX19" fmla="*/ 390617 w 807868"/>
              <a:gd name="connsiteY19" fmla="*/ 133165 h 310718"/>
              <a:gd name="connsiteX20" fmla="*/ 399495 w 807868"/>
              <a:gd name="connsiteY20" fmla="*/ 159798 h 310718"/>
              <a:gd name="connsiteX21" fmla="*/ 408373 w 807868"/>
              <a:gd name="connsiteY21" fmla="*/ 221942 h 310718"/>
              <a:gd name="connsiteX22" fmla="*/ 417250 w 807868"/>
              <a:gd name="connsiteY22" fmla="*/ 257452 h 310718"/>
              <a:gd name="connsiteX23" fmla="*/ 443883 w 807868"/>
              <a:gd name="connsiteY23" fmla="*/ 266330 h 310718"/>
              <a:gd name="connsiteX24" fmla="*/ 479394 w 807868"/>
              <a:gd name="connsiteY24" fmla="*/ 230819 h 310718"/>
              <a:gd name="connsiteX25" fmla="*/ 488272 w 807868"/>
              <a:gd name="connsiteY25" fmla="*/ 62144 h 310718"/>
              <a:gd name="connsiteX26" fmla="*/ 497149 w 807868"/>
              <a:gd name="connsiteY26" fmla="*/ 35511 h 310718"/>
              <a:gd name="connsiteX27" fmla="*/ 523782 w 807868"/>
              <a:gd name="connsiteY27" fmla="*/ 26633 h 310718"/>
              <a:gd name="connsiteX28" fmla="*/ 541538 w 807868"/>
              <a:gd name="connsiteY28" fmla="*/ 44388 h 310718"/>
              <a:gd name="connsiteX29" fmla="*/ 550415 w 807868"/>
              <a:gd name="connsiteY29" fmla="*/ 71021 h 310718"/>
              <a:gd name="connsiteX30" fmla="*/ 559293 w 807868"/>
              <a:gd name="connsiteY30" fmla="*/ 230819 h 310718"/>
              <a:gd name="connsiteX31" fmla="*/ 577048 w 807868"/>
              <a:gd name="connsiteY31" fmla="*/ 257452 h 310718"/>
              <a:gd name="connsiteX32" fmla="*/ 639192 w 807868"/>
              <a:gd name="connsiteY32" fmla="*/ 248575 h 310718"/>
              <a:gd name="connsiteX33" fmla="*/ 656947 w 807868"/>
              <a:gd name="connsiteY33" fmla="*/ 195309 h 310718"/>
              <a:gd name="connsiteX34" fmla="*/ 665825 w 807868"/>
              <a:gd name="connsiteY34" fmla="*/ 79899 h 310718"/>
              <a:gd name="connsiteX35" fmla="*/ 683580 w 807868"/>
              <a:gd name="connsiteY35" fmla="*/ 26633 h 310718"/>
              <a:gd name="connsiteX36" fmla="*/ 710213 w 807868"/>
              <a:gd name="connsiteY36" fmla="*/ 17755 h 310718"/>
              <a:gd name="connsiteX37" fmla="*/ 727969 w 807868"/>
              <a:gd name="connsiteY37" fmla="*/ 71021 h 310718"/>
              <a:gd name="connsiteX38" fmla="*/ 736846 w 807868"/>
              <a:gd name="connsiteY38" fmla="*/ 97654 h 310718"/>
              <a:gd name="connsiteX39" fmla="*/ 763479 w 807868"/>
              <a:gd name="connsiteY39" fmla="*/ 186431 h 310718"/>
              <a:gd name="connsiteX40" fmla="*/ 790112 w 807868"/>
              <a:gd name="connsiteY40" fmla="*/ 239697 h 310718"/>
              <a:gd name="connsiteX41" fmla="*/ 807868 w 807868"/>
              <a:gd name="connsiteY41" fmla="*/ 257452 h 31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7868" h="310718">
                <a:moveTo>
                  <a:pt x="0" y="310718"/>
                </a:moveTo>
                <a:cubicBezTo>
                  <a:pt x="14796" y="301840"/>
                  <a:pt x="31287" y="295314"/>
                  <a:pt x="44388" y="284085"/>
                </a:cubicBezTo>
                <a:cubicBezTo>
                  <a:pt x="52489" y="277141"/>
                  <a:pt x="55478" y="265783"/>
                  <a:pt x="62143" y="257452"/>
                </a:cubicBezTo>
                <a:cubicBezTo>
                  <a:pt x="67372" y="250916"/>
                  <a:pt x="74877" y="246393"/>
                  <a:pt x="79899" y="239697"/>
                </a:cubicBezTo>
                <a:cubicBezTo>
                  <a:pt x="92703" y="222626"/>
                  <a:pt x="115409" y="186431"/>
                  <a:pt x="115409" y="186431"/>
                </a:cubicBezTo>
                <a:cubicBezTo>
                  <a:pt x="118368" y="174594"/>
                  <a:pt x="120935" y="162652"/>
                  <a:pt x="124287" y="150920"/>
                </a:cubicBezTo>
                <a:cubicBezTo>
                  <a:pt x="126858" y="141922"/>
                  <a:pt x="131627" y="133518"/>
                  <a:pt x="133165" y="124287"/>
                </a:cubicBezTo>
                <a:cubicBezTo>
                  <a:pt x="134650" y="115380"/>
                  <a:pt x="136510" y="41770"/>
                  <a:pt x="150920" y="17755"/>
                </a:cubicBezTo>
                <a:cubicBezTo>
                  <a:pt x="155226" y="10578"/>
                  <a:pt x="162757" y="5918"/>
                  <a:pt x="168676" y="0"/>
                </a:cubicBezTo>
                <a:cubicBezTo>
                  <a:pt x="177554" y="5918"/>
                  <a:pt x="189391" y="8877"/>
                  <a:pt x="195309" y="17755"/>
                </a:cubicBezTo>
                <a:cubicBezTo>
                  <a:pt x="202077" y="27907"/>
                  <a:pt x="203173" y="41107"/>
                  <a:pt x="204186" y="53266"/>
                </a:cubicBezTo>
                <a:cubicBezTo>
                  <a:pt x="209107" y="112320"/>
                  <a:pt x="207930" y="171784"/>
                  <a:pt x="213064" y="230819"/>
                </a:cubicBezTo>
                <a:cubicBezTo>
                  <a:pt x="213875" y="240142"/>
                  <a:pt x="217127" y="249428"/>
                  <a:pt x="221942" y="257452"/>
                </a:cubicBezTo>
                <a:cubicBezTo>
                  <a:pt x="226248" y="264629"/>
                  <a:pt x="233779" y="269289"/>
                  <a:pt x="239697" y="275208"/>
                </a:cubicBezTo>
                <a:cubicBezTo>
                  <a:pt x="248575" y="272249"/>
                  <a:pt x="259023" y="272176"/>
                  <a:pt x="266330" y="266330"/>
                </a:cubicBezTo>
                <a:cubicBezTo>
                  <a:pt x="274661" y="259665"/>
                  <a:pt x="282089" y="250178"/>
                  <a:pt x="284085" y="239697"/>
                </a:cubicBezTo>
                <a:cubicBezTo>
                  <a:pt x="294113" y="187050"/>
                  <a:pt x="284893" y="130743"/>
                  <a:pt x="301841" y="79899"/>
                </a:cubicBezTo>
                <a:cubicBezTo>
                  <a:pt x="323566" y="14722"/>
                  <a:pt x="306362" y="39867"/>
                  <a:pt x="346229" y="0"/>
                </a:cubicBezTo>
                <a:lnTo>
                  <a:pt x="381740" y="106532"/>
                </a:lnTo>
                <a:lnTo>
                  <a:pt x="390617" y="133165"/>
                </a:lnTo>
                <a:lnTo>
                  <a:pt x="399495" y="159798"/>
                </a:lnTo>
                <a:cubicBezTo>
                  <a:pt x="402454" y="180513"/>
                  <a:pt x="404630" y="201355"/>
                  <a:pt x="408373" y="221942"/>
                </a:cubicBezTo>
                <a:cubicBezTo>
                  <a:pt x="410556" y="233946"/>
                  <a:pt x="409628" y="247925"/>
                  <a:pt x="417250" y="257452"/>
                </a:cubicBezTo>
                <a:cubicBezTo>
                  <a:pt x="423096" y="264759"/>
                  <a:pt x="435005" y="263371"/>
                  <a:pt x="443883" y="266330"/>
                </a:cubicBezTo>
                <a:cubicBezTo>
                  <a:pt x="455720" y="254493"/>
                  <a:pt x="478514" y="247536"/>
                  <a:pt x="479394" y="230819"/>
                </a:cubicBezTo>
                <a:cubicBezTo>
                  <a:pt x="482353" y="174594"/>
                  <a:pt x="483175" y="118216"/>
                  <a:pt x="488272" y="62144"/>
                </a:cubicBezTo>
                <a:cubicBezTo>
                  <a:pt x="489119" y="52825"/>
                  <a:pt x="490532" y="42128"/>
                  <a:pt x="497149" y="35511"/>
                </a:cubicBezTo>
                <a:cubicBezTo>
                  <a:pt x="503766" y="28894"/>
                  <a:pt x="514904" y="29592"/>
                  <a:pt x="523782" y="26633"/>
                </a:cubicBezTo>
                <a:cubicBezTo>
                  <a:pt x="529701" y="32551"/>
                  <a:pt x="537232" y="37211"/>
                  <a:pt x="541538" y="44388"/>
                </a:cubicBezTo>
                <a:cubicBezTo>
                  <a:pt x="546353" y="52412"/>
                  <a:pt x="549528" y="61705"/>
                  <a:pt x="550415" y="71021"/>
                </a:cubicBezTo>
                <a:cubicBezTo>
                  <a:pt x="555473" y="124129"/>
                  <a:pt x="551748" y="178007"/>
                  <a:pt x="559293" y="230819"/>
                </a:cubicBezTo>
                <a:cubicBezTo>
                  <a:pt x="560802" y="241381"/>
                  <a:pt x="571130" y="248574"/>
                  <a:pt x="577048" y="257452"/>
                </a:cubicBezTo>
                <a:cubicBezTo>
                  <a:pt x="597763" y="254493"/>
                  <a:pt x="622675" y="261422"/>
                  <a:pt x="639192" y="248575"/>
                </a:cubicBezTo>
                <a:cubicBezTo>
                  <a:pt x="653965" y="237085"/>
                  <a:pt x="656947" y="195309"/>
                  <a:pt x="656947" y="195309"/>
                </a:cubicBezTo>
                <a:cubicBezTo>
                  <a:pt x="659906" y="156839"/>
                  <a:pt x="659807" y="118011"/>
                  <a:pt x="665825" y="79899"/>
                </a:cubicBezTo>
                <a:cubicBezTo>
                  <a:pt x="668744" y="61412"/>
                  <a:pt x="665825" y="32552"/>
                  <a:pt x="683580" y="26633"/>
                </a:cubicBezTo>
                <a:lnTo>
                  <a:pt x="710213" y="17755"/>
                </a:lnTo>
                <a:lnTo>
                  <a:pt x="727969" y="71021"/>
                </a:lnTo>
                <a:cubicBezTo>
                  <a:pt x="730928" y="79899"/>
                  <a:pt x="734576" y="88576"/>
                  <a:pt x="736846" y="97654"/>
                </a:cubicBezTo>
                <a:cubicBezTo>
                  <a:pt x="750263" y="151319"/>
                  <a:pt x="741867" y="121595"/>
                  <a:pt x="763479" y="186431"/>
                </a:cubicBezTo>
                <a:cubicBezTo>
                  <a:pt x="772855" y="214558"/>
                  <a:pt x="770446" y="215115"/>
                  <a:pt x="790112" y="239697"/>
                </a:cubicBezTo>
                <a:cubicBezTo>
                  <a:pt x="795341" y="246233"/>
                  <a:pt x="807868" y="257452"/>
                  <a:pt x="807868" y="257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7772400" cy="4572000"/>
          </a:xfrm>
        </p:spPr>
        <p:txBody>
          <a:bodyPr/>
          <a:lstStyle/>
          <a:p>
            <a:r>
              <a:rPr lang="en-US" dirty="0" smtClean="0"/>
              <a:t>The perception of how high or low a sound seems is the _______?</a:t>
            </a:r>
          </a:p>
          <a:p>
            <a:pPr lvl="1"/>
            <a:r>
              <a:rPr lang="en-US" dirty="0" smtClean="0"/>
              <a:t>Pitch </a:t>
            </a:r>
          </a:p>
          <a:p>
            <a:r>
              <a:rPr lang="en-US" dirty="0" smtClean="0"/>
              <a:t>Fill in the blanks…</a:t>
            </a:r>
          </a:p>
          <a:p>
            <a:pPr lvl="1"/>
            <a:r>
              <a:rPr lang="en-US" dirty="0" smtClean="0"/>
              <a:t>The higher the frequency, the ______ the pitch.</a:t>
            </a:r>
          </a:p>
          <a:p>
            <a:pPr lvl="1"/>
            <a:r>
              <a:rPr lang="en-US" dirty="0" smtClean="0"/>
              <a:t>The lower the frequency, the ______ the pitch.</a:t>
            </a:r>
          </a:p>
          <a:p>
            <a:r>
              <a:rPr lang="en-US" dirty="0" smtClean="0"/>
              <a:t>Longitudinal vs. transverse wave?</a:t>
            </a:r>
          </a:p>
          <a:p>
            <a:r>
              <a:rPr lang="en-US" dirty="0" smtClean="0"/>
              <a:t>Draw a wave and label the crest, trough, and wavelength.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7" y="186706"/>
            <a:ext cx="11472746" cy="233347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+mn-lt"/>
              </a:rPr>
              <a:t>2. </a:t>
            </a:r>
            <a:r>
              <a:rPr lang="en-US" sz="4800" b="1" u="sng" dirty="0" smtClean="0">
                <a:latin typeface="+mn-lt"/>
              </a:rPr>
              <a:t>Longitudinal Waves</a:t>
            </a:r>
            <a:r>
              <a:rPr lang="en-US" sz="4800" b="1" dirty="0" smtClean="0">
                <a:latin typeface="+mn-lt"/>
              </a:rPr>
              <a:t> – the particles move straight out from the source, bumping each other.</a:t>
            </a:r>
            <a:br>
              <a:rPr lang="en-US" sz="4800" b="1" dirty="0" smtClean="0">
                <a:latin typeface="+mn-lt"/>
              </a:rPr>
            </a:br>
            <a:r>
              <a:rPr lang="en-US" sz="4800" b="1" dirty="0" smtClean="0">
                <a:latin typeface="+mn-lt"/>
              </a:rPr>
              <a:t>  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47" y="1981739"/>
            <a:ext cx="11472746" cy="4351338"/>
          </a:xfrm>
        </p:spPr>
        <p:txBody>
          <a:bodyPr>
            <a:normAutofit/>
          </a:bodyPr>
          <a:lstStyle/>
          <a:p>
            <a:r>
              <a:rPr lang="en-US" sz="4400" u="sng" dirty="0" smtClean="0"/>
              <a:t>Sound waves</a:t>
            </a:r>
            <a:r>
              <a:rPr lang="en-US" sz="4400" dirty="0" smtClean="0"/>
              <a:t> are longitudinal waves. </a:t>
            </a:r>
            <a:endParaRPr lang="en-US" sz="4400" dirty="0"/>
          </a:p>
        </p:txBody>
      </p:sp>
      <p:pic>
        <p:nvPicPr>
          <p:cNvPr id="4" name="Picture 2" descr="http://4.bp.blogspot.com/--vilVDgUWYY/T4tRBJATknI/AAAAAAAADec/qmFwurlE3zo/s1600/loudspeaker-waveform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7"/>
          <a:stretch/>
        </p:blipFill>
        <p:spPr bwMode="auto">
          <a:xfrm>
            <a:off x="347547" y="2786852"/>
            <a:ext cx="11472746" cy="22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48086" y="1479069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17" y="3265371"/>
            <a:ext cx="11832373" cy="302310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Compressions</a:t>
            </a:r>
            <a:r>
              <a:rPr lang="en-US" sz="4000" b="1" dirty="0" smtClean="0"/>
              <a:t> – the region of a sound wave where the particles are closest together</a:t>
            </a:r>
            <a:endParaRPr lang="en-US" sz="1600" b="1" dirty="0" smtClean="0"/>
          </a:p>
          <a:p>
            <a:r>
              <a:rPr lang="en-US" sz="4000" b="1" u="sng" dirty="0" smtClean="0"/>
              <a:t>Rarefactions</a:t>
            </a:r>
            <a:r>
              <a:rPr lang="en-US" sz="4000" b="1" dirty="0" smtClean="0"/>
              <a:t> – the region of a sound wave where the particles are farthest apart</a:t>
            </a:r>
          </a:p>
          <a:p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59627" y="365125"/>
            <a:ext cx="11673463" cy="2897440"/>
            <a:chOff x="359627" y="365125"/>
            <a:chExt cx="11673463" cy="2897440"/>
          </a:xfrm>
        </p:grpSpPr>
        <p:pic>
          <p:nvPicPr>
            <p:cNvPr id="4" name="Picture 2" descr="http://4.bp.blogspot.com/--vilVDgUWYY/T4tRBJATknI/AAAAAAAADec/qmFwurlE3zo/s1600/loudspeaker-waveform.gif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27"/>
            <a:stretch/>
          </p:blipFill>
          <p:spPr bwMode="auto">
            <a:xfrm>
              <a:off x="359627" y="365125"/>
              <a:ext cx="11472746" cy="227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74597" y="2636608"/>
              <a:ext cx="1960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Wavelength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 rot="5400000" flipH="1">
              <a:off x="2820920" y="1527379"/>
              <a:ext cx="267630" cy="1628754"/>
            </a:xfrm>
            <a:prstGeom prst="leftBrace">
              <a:avLst>
                <a:gd name="adj1" fmla="val 8333"/>
                <a:gd name="adj2" fmla="val 4902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8199866" y="2238415"/>
              <a:ext cx="1572672" cy="604411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9606778" y="1896906"/>
              <a:ext cx="585437" cy="96614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9606777" y="2739345"/>
              <a:ext cx="2426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Compressions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21351" y="2581216"/>
              <a:ext cx="2426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Rarefactions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445807" y="1851623"/>
              <a:ext cx="1687723" cy="831373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984488" y="1411676"/>
              <a:ext cx="390650" cy="122300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1053508" y="82294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15619" r="53571" b="22037"/>
          <a:stretch/>
        </p:blipFill>
        <p:spPr bwMode="auto">
          <a:xfrm>
            <a:off x="2094322" y="0"/>
            <a:ext cx="8003356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3816" y="304800"/>
            <a:ext cx="13921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Not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14433" r="53953" b="51806"/>
          <a:stretch/>
        </p:blipFill>
        <p:spPr bwMode="auto">
          <a:xfrm>
            <a:off x="76200" y="152400"/>
            <a:ext cx="1191571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3816" y="304800"/>
            <a:ext cx="14169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Not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nkyCrestTr.jpg"/>
          <p:cNvPicPr>
            <a:picLocks noChangeAspect="1"/>
          </p:cNvPicPr>
          <p:nvPr/>
        </p:nvPicPr>
        <p:blipFill rotWithShape="1">
          <a:blip r:embed="rId2" cstate="print"/>
          <a:srcRect l="7751"/>
          <a:stretch/>
        </p:blipFill>
        <p:spPr>
          <a:xfrm>
            <a:off x="1955800" y="1042182"/>
            <a:ext cx="9982200" cy="4440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69" y="1384011"/>
            <a:ext cx="152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Sound/</a:t>
            </a:r>
          </a:p>
          <a:p>
            <a:r>
              <a:rPr lang="en-US" sz="2000" dirty="0" smtClean="0"/>
              <a:t>Longitudinal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Electro-</a:t>
            </a:r>
          </a:p>
          <a:p>
            <a:r>
              <a:rPr lang="en-US" sz="2000" dirty="0" smtClean="0"/>
              <a:t>Magnetic/</a:t>
            </a:r>
          </a:p>
          <a:p>
            <a:r>
              <a:rPr lang="en-US" sz="2000" dirty="0" smtClean="0"/>
              <a:t>Transverse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453816" y="304800"/>
            <a:ext cx="13839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Not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frequency?</a:t>
            </a:r>
            <a:endParaRPr lang="en-US" dirty="0"/>
          </a:p>
        </p:txBody>
      </p:sp>
      <p:pic>
        <p:nvPicPr>
          <p:cNvPr id="6" name="Content Placeholder 5" descr="WavelengthEx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1374" y="1293829"/>
            <a:ext cx="7543800" cy="5181600"/>
          </a:xfrm>
        </p:spPr>
      </p:pic>
      <p:sp>
        <p:nvSpPr>
          <p:cNvPr id="4" name="TextBox 3"/>
          <p:cNvSpPr txBox="1"/>
          <p:nvPr/>
        </p:nvSpPr>
        <p:spPr>
          <a:xfrm>
            <a:off x="10453816" y="304800"/>
            <a:ext cx="10791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835</Words>
  <Application>Microsoft Office PowerPoint</Application>
  <PresentationFormat>Widescreen</PresentationFormat>
  <Paragraphs>162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Waves</vt:lpstr>
      <vt:lpstr>1. Transverse Waves – waves that move up and down  </vt:lpstr>
      <vt:lpstr>PowerPoint Presentation</vt:lpstr>
      <vt:lpstr>2. Longitudinal Waves – the particles move straight out from the source, bumping each other.   </vt:lpstr>
      <vt:lpstr>PowerPoint Presentation</vt:lpstr>
      <vt:lpstr>PowerPoint Presentation</vt:lpstr>
      <vt:lpstr>PowerPoint Presentation</vt:lpstr>
      <vt:lpstr>PowerPoint Presentation</vt:lpstr>
      <vt:lpstr>How do we measure frequency?</vt:lpstr>
      <vt:lpstr> </vt:lpstr>
      <vt:lpstr>Yarn &amp; Slinky Activity - Challenge</vt:lpstr>
      <vt:lpstr>Yarn &amp; Slinky - Challenge (Con.)</vt:lpstr>
      <vt:lpstr>Sound Energy</vt:lpstr>
      <vt:lpstr>In what type of medium does sound travel the fastest? </vt:lpstr>
      <vt:lpstr>PowerPoint Presentation</vt:lpstr>
      <vt:lpstr>High and Low Pitched</vt:lpstr>
      <vt:lpstr>PowerPoint Presentation</vt:lpstr>
      <vt:lpstr>Pitch vs. Loudness</vt:lpstr>
      <vt:lpstr>PowerPoint Presentation</vt:lpstr>
      <vt:lpstr>Decibels/Loudness </vt:lpstr>
      <vt:lpstr>Damage of Decibels</vt:lpstr>
      <vt:lpstr>How sound travels</vt:lpstr>
      <vt:lpstr>PowerPoint Presentation</vt:lpstr>
      <vt:lpstr>Does the Medium make a difference?</vt:lpstr>
      <vt:lpstr>Think about a fire truck</vt:lpstr>
      <vt:lpstr>PowerPoint Presentation</vt:lpstr>
      <vt:lpstr>How old are your ears?</vt:lpstr>
      <vt:lpstr>How the ear hears</vt:lpstr>
      <vt:lpstr>Speed of Sound</vt:lpstr>
      <vt:lpstr>Sound Energy Recap</vt:lpstr>
      <vt:lpstr>Recap…</vt:lpstr>
      <vt:lpstr>Review…</vt:lpstr>
      <vt:lpstr>Review…</vt:lpstr>
      <vt:lpstr>Review…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Angela Schneider</dc:creator>
  <cp:lastModifiedBy>Angela Rathjen</cp:lastModifiedBy>
  <cp:revision>73</cp:revision>
  <cp:lastPrinted>2016-02-04T20:01:05Z</cp:lastPrinted>
  <dcterms:created xsi:type="dcterms:W3CDTF">2014-02-03T00:30:35Z</dcterms:created>
  <dcterms:modified xsi:type="dcterms:W3CDTF">2016-02-08T01:20:19Z</dcterms:modified>
</cp:coreProperties>
</file>