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handoutMasterIdLst>
    <p:handoutMasterId r:id="rId47"/>
  </p:handoutMasterIdLst>
  <p:sldIdLst>
    <p:sldId id="258" r:id="rId2"/>
    <p:sldId id="259" r:id="rId3"/>
    <p:sldId id="262" r:id="rId4"/>
    <p:sldId id="277" r:id="rId5"/>
    <p:sldId id="264" r:id="rId6"/>
    <p:sldId id="265" r:id="rId7"/>
    <p:sldId id="266" r:id="rId8"/>
    <p:sldId id="267" r:id="rId9"/>
    <p:sldId id="261" r:id="rId10"/>
    <p:sldId id="285" r:id="rId11"/>
    <p:sldId id="270" r:id="rId12"/>
    <p:sldId id="272" r:id="rId13"/>
    <p:sldId id="280" r:id="rId14"/>
    <p:sldId id="281" r:id="rId15"/>
    <p:sldId id="282" r:id="rId16"/>
    <p:sldId id="283" r:id="rId17"/>
    <p:sldId id="284" r:id="rId18"/>
    <p:sldId id="312" r:id="rId19"/>
    <p:sldId id="275" r:id="rId20"/>
    <p:sldId id="310" r:id="rId21"/>
    <p:sldId id="271" r:id="rId22"/>
    <p:sldId id="274" r:id="rId23"/>
    <p:sldId id="273" r:id="rId24"/>
    <p:sldId id="276" r:id="rId25"/>
    <p:sldId id="309" r:id="rId26"/>
    <p:sldId id="286" r:id="rId27"/>
    <p:sldId id="311" r:id="rId28"/>
    <p:sldId id="287" r:id="rId29"/>
    <p:sldId id="288" r:id="rId30"/>
    <p:sldId id="289" r:id="rId31"/>
    <p:sldId id="291" r:id="rId32"/>
    <p:sldId id="292" r:id="rId33"/>
    <p:sldId id="295" r:id="rId34"/>
    <p:sldId id="300" r:id="rId35"/>
    <p:sldId id="290" r:id="rId36"/>
    <p:sldId id="294" r:id="rId37"/>
    <p:sldId id="298" r:id="rId38"/>
    <p:sldId id="302" r:id="rId39"/>
    <p:sldId id="296" r:id="rId40"/>
    <p:sldId id="303" r:id="rId41"/>
    <p:sldId id="304" r:id="rId42"/>
    <p:sldId id="305" r:id="rId43"/>
    <p:sldId id="306" r:id="rId44"/>
    <p:sldId id="307" r:id="rId4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gela Rathjen" initials="AR" lastIdx="1" clrIdx="0">
    <p:extLst>
      <p:ext uri="{19B8F6BF-5375-455C-9EA6-DF929625EA0E}">
        <p15:presenceInfo xmlns:p15="http://schemas.microsoft.com/office/powerpoint/2012/main" userId="S-1-5-21-1710704923-2011991049-3899058164-27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036" autoAdjust="0"/>
    <p:restoredTop sz="94660"/>
  </p:normalViewPr>
  <p:slideViewPr>
    <p:cSldViewPr>
      <p:cViewPr varScale="1">
        <p:scale>
          <a:sx n="100" d="100"/>
          <a:sy n="100" d="100"/>
        </p:scale>
        <p:origin x="389" y="77"/>
      </p:cViewPr>
      <p:guideLst>
        <p:guide orient="horz" pos="2160"/>
        <p:guide pos="2880"/>
      </p:guideLst>
    </p:cSldViewPr>
  </p:slideViewPr>
  <p:notesTextViewPr>
    <p:cViewPr>
      <p:scale>
        <a:sx n="3" d="2"/>
        <a:sy n="3" d="2"/>
      </p:scale>
      <p:origin x="0" y="0"/>
    </p:cViewPr>
  </p:notesTextViewPr>
  <p:sorterViewPr>
    <p:cViewPr varScale="1">
      <p:scale>
        <a:sx n="1" d="1"/>
        <a:sy n="1" d="1"/>
      </p:scale>
      <p:origin x="0" y="-1454"/>
    </p:cViewPr>
  </p:sorterViewPr>
  <p:notesViewPr>
    <p:cSldViewPr>
      <p:cViewPr varScale="1">
        <p:scale>
          <a:sx n="61" d="100"/>
          <a:sy n="61" d="100"/>
        </p:scale>
        <p:origin x="3216" y="4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Soda in Ice</c:v>
                </c:pt>
              </c:strCache>
            </c:strRef>
          </c:tx>
          <c:cat>
            <c:strRef>
              <c:f>Sheet1!$A$2:$A$5</c:f>
              <c:strCache>
                <c:ptCount val="4"/>
                <c:pt idx="0">
                  <c:v>0 min</c:v>
                </c:pt>
                <c:pt idx="1">
                  <c:v>10 min</c:v>
                </c:pt>
                <c:pt idx="2">
                  <c:v>20 min</c:v>
                </c:pt>
                <c:pt idx="3">
                  <c:v>30 min</c:v>
                </c:pt>
              </c:strCache>
            </c:strRef>
          </c:cat>
          <c:val>
            <c:numRef>
              <c:f>Sheet1!$B$2:$B$5</c:f>
              <c:numCache>
                <c:formatCode>General</c:formatCode>
                <c:ptCount val="4"/>
                <c:pt idx="0">
                  <c:v>22</c:v>
                </c:pt>
                <c:pt idx="1">
                  <c:v>10</c:v>
                </c:pt>
                <c:pt idx="2">
                  <c:v>7</c:v>
                </c:pt>
                <c:pt idx="3">
                  <c:v>3</c:v>
                </c:pt>
              </c:numCache>
            </c:numRef>
          </c:val>
          <c:smooth val="0"/>
        </c:ser>
        <c:ser>
          <c:idx val="1"/>
          <c:order val="1"/>
          <c:tx>
            <c:strRef>
              <c:f>Sheet1!$C$1</c:f>
              <c:strCache>
                <c:ptCount val="1"/>
                <c:pt idx="0">
                  <c:v>Soda in Ice &amp; Salt</c:v>
                </c:pt>
              </c:strCache>
            </c:strRef>
          </c:tx>
          <c:cat>
            <c:strRef>
              <c:f>Sheet1!$A$2:$A$5</c:f>
              <c:strCache>
                <c:ptCount val="4"/>
                <c:pt idx="0">
                  <c:v>0 min</c:v>
                </c:pt>
                <c:pt idx="1">
                  <c:v>10 min</c:v>
                </c:pt>
                <c:pt idx="2">
                  <c:v>20 min</c:v>
                </c:pt>
                <c:pt idx="3">
                  <c:v>30 min</c:v>
                </c:pt>
              </c:strCache>
            </c:strRef>
          </c:cat>
          <c:val>
            <c:numRef>
              <c:f>Sheet1!$C$2:$C$5</c:f>
              <c:numCache>
                <c:formatCode>General</c:formatCode>
                <c:ptCount val="4"/>
                <c:pt idx="0">
                  <c:v>22</c:v>
                </c:pt>
                <c:pt idx="1">
                  <c:v>10</c:v>
                </c:pt>
                <c:pt idx="2">
                  <c:v>3</c:v>
                </c:pt>
                <c:pt idx="3">
                  <c:v>-3</c:v>
                </c:pt>
              </c:numCache>
            </c:numRef>
          </c:val>
          <c:smooth val="0"/>
        </c:ser>
        <c:ser>
          <c:idx val="2"/>
          <c:order val="2"/>
          <c:tx>
            <c:strRef>
              <c:f>Sheet1!$D$1</c:f>
              <c:strCache>
                <c:ptCount val="1"/>
                <c:pt idx="0">
                  <c:v>Column1</c:v>
                </c:pt>
              </c:strCache>
            </c:strRef>
          </c:tx>
          <c:cat>
            <c:strRef>
              <c:f>Sheet1!$A$2:$A$5</c:f>
              <c:strCache>
                <c:ptCount val="4"/>
                <c:pt idx="0">
                  <c:v>0 min</c:v>
                </c:pt>
                <c:pt idx="1">
                  <c:v>10 min</c:v>
                </c:pt>
                <c:pt idx="2">
                  <c:v>20 min</c:v>
                </c:pt>
                <c:pt idx="3">
                  <c:v>30 min</c:v>
                </c:pt>
              </c:strCache>
            </c:strRef>
          </c:cat>
          <c:val>
            <c:numRef>
              <c:f>Sheet1!$D$2:$D$5</c:f>
              <c:numCache>
                <c:formatCode>General</c:formatCode>
                <c:ptCount val="4"/>
              </c:numCache>
            </c:numRef>
          </c:val>
          <c:smooth val="0"/>
        </c:ser>
        <c:dLbls>
          <c:showLegendKey val="0"/>
          <c:showVal val="0"/>
          <c:showCatName val="0"/>
          <c:showSerName val="0"/>
          <c:showPercent val="0"/>
          <c:showBubbleSize val="0"/>
        </c:dLbls>
        <c:marker val="1"/>
        <c:smooth val="0"/>
        <c:axId val="273125288"/>
        <c:axId val="273132344"/>
      </c:lineChart>
      <c:catAx>
        <c:axId val="273125288"/>
        <c:scaling>
          <c:orientation val="minMax"/>
        </c:scaling>
        <c:delete val="1"/>
        <c:axPos val="b"/>
        <c:numFmt formatCode="General" sourceLinked="0"/>
        <c:majorTickMark val="out"/>
        <c:minorTickMark val="none"/>
        <c:tickLblPos val="nextTo"/>
        <c:crossAx val="273132344"/>
        <c:crosses val="autoZero"/>
        <c:auto val="1"/>
        <c:lblAlgn val="ctr"/>
        <c:lblOffset val="100"/>
        <c:noMultiLvlLbl val="0"/>
      </c:catAx>
      <c:valAx>
        <c:axId val="273132344"/>
        <c:scaling>
          <c:orientation val="minMax"/>
        </c:scaling>
        <c:delete val="0"/>
        <c:axPos val="l"/>
        <c:majorGridlines/>
        <c:numFmt formatCode="General" sourceLinked="1"/>
        <c:majorTickMark val="out"/>
        <c:minorTickMark val="none"/>
        <c:tickLblPos val="nextTo"/>
        <c:crossAx val="273125288"/>
        <c:crosses val="autoZero"/>
        <c:crossBetween val="between"/>
      </c:valAx>
      <c:spPr>
        <a:noFill/>
        <a:ln w="25400">
          <a:noFill/>
        </a:ln>
      </c:spPr>
    </c:plotArea>
    <c:legend>
      <c:legendPos val="r"/>
      <c:legendEntry>
        <c:idx val="2"/>
        <c:delete val="1"/>
      </c:legendEntry>
      <c:layout/>
      <c:overlay val="0"/>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AE93148-BBE0-43A7-852A-33A1C6ABE055}" type="datetimeFigureOut">
              <a:rPr lang="en-US" smtClean="0"/>
              <a:t>1/19/2016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3A21141-6CCA-473B-87CC-BC887A31ED5C}" type="slidenum">
              <a:rPr lang="en-US" smtClean="0"/>
              <a:t>‹#›</a:t>
            </a:fld>
            <a:endParaRPr lang="en-US"/>
          </a:p>
        </p:txBody>
      </p:sp>
    </p:spTree>
    <p:extLst>
      <p:ext uri="{BB962C8B-B14F-4D97-AF65-F5344CB8AC3E}">
        <p14:creationId xmlns:p14="http://schemas.microsoft.com/office/powerpoint/2010/main" val="1552983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BF8569FA-B656-41D5-A629-866E363AA5DA}" type="datetimeFigureOut">
              <a:rPr lang="en-US" smtClean="0"/>
              <a:t>1/19/2016</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8CD2BC91-6ED4-49E1-AA29-D35B11CD42F3}" type="slidenum">
              <a:rPr lang="en-US" smtClean="0"/>
              <a:t>‹#›</a:t>
            </a:fld>
            <a:endParaRPr lang="en-US"/>
          </a:p>
        </p:txBody>
      </p:sp>
    </p:spTree>
    <p:extLst>
      <p:ext uri="{BB962C8B-B14F-4D97-AF65-F5344CB8AC3E}">
        <p14:creationId xmlns:p14="http://schemas.microsoft.com/office/powerpoint/2010/main" val="940286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D2BC91-6ED4-49E1-AA29-D35B11CD42F3}" type="slidenum">
              <a:rPr lang="en-US" smtClean="0"/>
              <a:t>10</a:t>
            </a:fld>
            <a:endParaRPr lang="en-US"/>
          </a:p>
        </p:txBody>
      </p:sp>
    </p:spTree>
    <p:extLst>
      <p:ext uri="{BB962C8B-B14F-4D97-AF65-F5344CB8AC3E}">
        <p14:creationId xmlns:p14="http://schemas.microsoft.com/office/powerpoint/2010/main" val="2152964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412DFA-E702-433A-B9FB-E77FCBC6DCC4}" type="datetimeFigureOut">
              <a:rPr lang="en-US" smtClean="0"/>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F27E7B-C217-4442-A907-C862BD006279}" type="slidenum">
              <a:rPr lang="en-US" smtClean="0"/>
              <a:t>‹#›</a:t>
            </a:fld>
            <a:endParaRPr lang="en-US" dirty="0"/>
          </a:p>
        </p:txBody>
      </p:sp>
    </p:spTree>
    <p:extLst>
      <p:ext uri="{BB962C8B-B14F-4D97-AF65-F5344CB8AC3E}">
        <p14:creationId xmlns:p14="http://schemas.microsoft.com/office/powerpoint/2010/main" val="2615587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412DFA-E702-433A-B9FB-E77FCBC6DCC4}" type="datetimeFigureOut">
              <a:rPr lang="en-US" smtClean="0"/>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F27E7B-C217-4442-A907-C862BD006279}" type="slidenum">
              <a:rPr lang="en-US" smtClean="0"/>
              <a:t>‹#›</a:t>
            </a:fld>
            <a:endParaRPr lang="en-US" dirty="0"/>
          </a:p>
        </p:txBody>
      </p:sp>
    </p:spTree>
    <p:extLst>
      <p:ext uri="{BB962C8B-B14F-4D97-AF65-F5344CB8AC3E}">
        <p14:creationId xmlns:p14="http://schemas.microsoft.com/office/powerpoint/2010/main" val="1739074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412DFA-E702-433A-B9FB-E77FCBC6DCC4}" type="datetimeFigureOut">
              <a:rPr lang="en-US" smtClean="0"/>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F27E7B-C217-4442-A907-C862BD006279}" type="slidenum">
              <a:rPr lang="en-US" smtClean="0"/>
              <a:t>‹#›</a:t>
            </a:fld>
            <a:endParaRPr lang="en-US" dirty="0"/>
          </a:p>
        </p:txBody>
      </p:sp>
    </p:spTree>
    <p:extLst>
      <p:ext uri="{BB962C8B-B14F-4D97-AF65-F5344CB8AC3E}">
        <p14:creationId xmlns:p14="http://schemas.microsoft.com/office/powerpoint/2010/main" val="1265928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412DFA-E702-433A-B9FB-E77FCBC6DCC4}" type="datetimeFigureOut">
              <a:rPr lang="en-US" smtClean="0"/>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F27E7B-C217-4442-A907-C862BD006279}" type="slidenum">
              <a:rPr lang="en-US" smtClean="0"/>
              <a:t>‹#›</a:t>
            </a:fld>
            <a:endParaRPr lang="en-US" dirty="0"/>
          </a:p>
        </p:txBody>
      </p:sp>
    </p:spTree>
    <p:extLst>
      <p:ext uri="{BB962C8B-B14F-4D97-AF65-F5344CB8AC3E}">
        <p14:creationId xmlns:p14="http://schemas.microsoft.com/office/powerpoint/2010/main" val="1934486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412DFA-E702-433A-B9FB-E77FCBC6DCC4}" type="datetimeFigureOut">
              <a:rPr lang="en-US" smtClean="0"/>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F27E7B-C217-4442-A907-C862BD006279}" type="slidenum">
              <a:rPr lang="en-US" smtClean="0"/>
              <a:t>‹#›</a:t>
            </a:fld>
            <a:endParaRPr lang="en-US" dirty="0"/>
          </a:p>
        </p:txBody>
      </p:sp>
    </p:spTree>
    <p:extLst>
      <p:ext uri="{BB962C8B-B14F-4D97-AF65-F5344CB8AC3E}">
        <p14:creationId xmlns:p14="http://schemas.microsoft.com/office/powerpoint/2010/main" val="4026547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412DFA-E702-433A-B9FB-E77FCBC6DCC4}" type="datetimeFigureOut">
              <a:rPr lang="en-US" smtClean="0"/>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F27E7B-C217-4442-A907-C862BD006279}" type="slidenum">
              <a:rPr lang="en-US" smtClean="0"/>
              <a:t>‹#›</a:t>
            </a:fld>
            <a:endParaRPr lang="en-US" dirty="0"/>
          </a:p>
        </p:txBody>
      </p:sp>
    </p:spTree>
    <p:extLst>
      <p:ext uri="{BB962C8B-B14F-4D97-AF65-F5344CB8AC3E}">
        <p14:creationId xmlns:p14="http://schemas.microsoft.com/office/powerpoint/2010/main" val="3247260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412DFA-E702-433A-B9FB-E77FCBC6DCC4}" type="datetimeFigureOut">
              <a:rPr lang="en-US" smtClean="0"/>
              <a:t>1/19/2016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CF27E7B-C217-4442-A907-C862BD006279}" type="slidenum">
              <a:rPr lang="en-US" smtClean="0"/>
              <a:t>‹#›</a:t>
            </a:fld>
            <a:endParaRPr lang="en-US" dirty="0"/>
          </a:p>
        </p:txBody>
      </p:sp>
    </p:spTree>
    <p:extLst>
      <p:ext uri="{BB962C8B-B14F-4D97-AF65-F5344CB8AC3E}">
        <p14:creationId xmlns:p14="http://schemas.microsoft.com/office/powerpoint/2010/main" val="465955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412DFA-E702-433A-B9FB-E77FCBC6DCC4}" type="datetimeFigureOut">
              <a:rPr lang="en-US" smtClean="0"/>
              <a:t>1/19/2016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CF27E7B-C217-4442-A907-C862BD006279}" type="slidenum">
              <a:rPr lang="en-US" smtClean="0"/>
              <a:t>‹#›</a:t>
            </a:fld>
            <a:endParaRPr lang="en-US" dirty="0"/>
          </a:p>
        </p:txBody>
      </p:sp>
    </p:spTree>
    <p:extLst>
      <p:ext uri="{BB962C8B-B14F-4D97-AF65-F5344CB8AC3E}">
        <p14:creationId xmlns:p14="http://schemas.microsoft.com/office/powerpoint/2010/main" val="2432074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412DFA-E702-433A-B9FB-E77FCBC6DCC4}" type="datetimeFigureOut">
              <a:rPr lang="en-US" smtClean="0"/>
              <a:t>1/19/2016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CF27E7B-C217-4442-A907-C862BD006279}" type="slidenum">
              <a:rPr lang="en-US" smtClean="0"/>
              <a:t>‹#›</a:t>
            </a:fld>
            <a:endParaRPr lang="en-US" dirty="0"/>
          </a:p>
        </p:txBody>
      </p:sp>
    </p:spTree>
    <p:extLst>
      <p:ext uri="{BB962C8B-B14F-4D97-AF65-F5344CB8AC3E}">
        <p14:creationId xmlns:p14="http://schemas.microsoft.com/office/powerpoint/2010/main" val="1487519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412DFA-E702-433A-B9FB-E77FCBC6DCC4}" type="datetimeFigureOut">
              <a:rPr lang="en-US" smtClean="0"/>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F27E7B-C217-4442-A907-C862BD006279}" type="slidenum">
              <a:rPr lang="en-US" smtClean="0"/>
              <a:t>‹#›</a:t>
            </a:fld>
            <a:endParaRPr lang="en-US" dirty="0"/>
          </a:p>
        </p:txBody>
      </p:sp>
    </p:spTree>
    <p:extLst>
      <p:ext uri="{BB962C8B-B14F-4D97-AF65-F5344CB8AC3E}">
        <p14:creationId xmlns:p14="http://schemas.microsoft.com/office/powerpoint/2010/main" val="2667924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412DFA-E702-433A-B9FB-E77FCBC6DCC4}" type="datetimeFigureOut">
              <a:rPr lang="en-US" smtClean="0"/>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F27E7B-C217-4442-A907-C862BD006279}" type="slidenum">
              <a:rPr lang="en-US" smtClean="0"/>
              <a:t>‹#›</a:t>
            </a:fld>
            <a:endParaRPr lang="en-US" dirty="0"/>
          </a:p>
        </p:txBody>
      </p:sp>
    </p:spTree>
    <p:extLst>
      <p:ext uri="{BB962C8B-B14F-4D97-AF65-F5344CB8AC3E}">
        <p14:creationId xmlns:p14="http://schemas.microsoft.com/office/powerpoint/2010/main" val="2408239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412DFA-E702-433A-B9FB-E77FCBC6DCC4}" type="datetimeFigureOut">
              <a:rPr lang="en-US" smtClean="0"/>
              <a:t>1/19/2016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F27E7B-C217-4442-A907-C862BD006279}" type="slidenum">
              <a:rPr lang="en-US" smtClean="0"/>
              <a:t>‹#›</a:t>
            </a:fld>
            <a:endParaRPr lang="en-US" dirty="0"/>
          </a:p>
        </p:txBody>
      </p:sp>
    </p:spTree>
    <p:extLst>
      <p:ext uri="{BB962C8B-B14F-4D97-AF65-F5344CB8AC3E}">
        <p14:creationId xmlns:p14="http://schemas.microsoft.com/office/powerpoint/2010/main" val="42227400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smtClean="0"/>
              <a:t>Thermal Energy</a:t>
            </a:r>
            <a:endParaRPr lang="en-US" sz="5400" b="1" u="sng" dirty="0"/>
          </a:p>
        </p:txBody>
      </p:sp>
      <p:sp>
        <p:nvSpPr>
          <p:cNvPr id="3" name="Content Placeholder 2"/>
          <p:cNvSpPr>
            <a:spLocks noGrp="1"/>
          </p:cNvSpPr>
          <p:nvPr>
            <p:ph idx="1"/>
          </p:nvPr>
        </p:nvSpPr>
        <p:spPr/>
        <p:txBody>
          <a:bodyPr>
            <a:normAutofit lnSpcReduction="10000"/>
          </a:bodyPr>
          <a:lstStyle/>
          <a:p>
            <a:pPr marL="0" indent="0">
              <a:buNone/>
            </a:pPr>
            <a:r>
              <a:rPr lang="en-US" sz="4400" u="sng" dirty="0" smtClean="0"/>
              <a:t>Thermal Energy </a:t>
            </a:r>
            <a:r>
              <a:rPr lang="en-US" sz="4400" dirty="0" smtClean="0"/>
              <a:t>- energy </a:t>
            </a:r>
            <a:r>
              <a:rPr lang="en-US" sz="4400" dirty="0"/>
              <a:t>due to the random motion (kinetic energy) of molecules or atoms in a substance</a:t>
            </a:r>
            <a:r>
              <a:rPr lang="en-US" sz="4400" dirty="0" smtClean="0"/>
              <a:t>.</a:t>
            </a:r>
          </a:p>
          <a:p>
            <a:pPr marL="0" indent="0">
              <a:buNone/>
            </a:pPr>
            <a:endParaRPr lang="en-US" sz="2200" b="1" u="sng" dirty="0" smtClean="0"/>
          </a:p>
          <a:p>
            <a:pPr marL="0" indent="0">
              <a:buNone/>
            </a:pPr>
            <a:r>
              <a:rPr lang="en-US" sz="4400" b="1" u="sng" dirty="0" smtClean="0"/>
              <a:t>Temperature</a:t>
            </a:r>
            <a:r>
              <a:rPr lang="en-US" sz="4400" b="1" dirty="0" smtClean="0"/>
              <a:t> – a measure of the average kinetic energy of the particles in an object or substance.</a:t>
            </a:r>
            <a:endParaRPr lang="en-US" sz="4400" b="1" dirty="0"/>
          </a:p>
        </p:txBody>
      </p:sp>
    </p:spTree>
    <p:extLst>
      <p:ext uri="{BB962C8B-B14F-4D97-AF65-F5344CB8AC3E}">
        <p14:creationId xmlns:p14="http://schemas.microsoft.com/office/powerpoint/2010/main" val="607914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dirty="0" smtClean="0"/>
              <a:t>Write a power conclusion!</a:t>
            </a:r>
            <a:endParaRPr lang="en-US" dirty="0"/>
          </a:p>
        </p:txBody>
      </p:sp>
      <p:sp>
        <p:nvSpPr>
          <p:cNvPr id="3" name="Content Placeholder 2"/>
          <p:cNvSpPr>
            <a:spLocks noGrp="1"/>
          </p:cNvSpPr>
          <p:nvPr>
            <p:ph idx="1"/>
          </p:nvPr>
        </p:nvSpPr>
        <p:spPr>
          <a:xfrm>
            <a:off x="152400" y="1219200"/>
            <a:ext cx="8991600" cy="5334000"/>
          </a:xfrm>
        </p:spPr>
        <p:txBody>
          <a:bodyPr>
            <a:normAutofit fontScale="40000" lnSpcReduction="20000"/>
          </a:bodyPr>
          <a:lstStyle/>
          <a:p>
            <a:pPr marL="0" lvl="0" indent="0">
              <a:buNone/>
            </a:pPr>
            <a:r>
              <a:rPr lang="en-US" i="1" dirty="0" smtClean="0"/>
              <a:t>The </a:t>
            </a:r>
            <a:r>
              <a:rPr lang="en-US" i="1" dirty="0"/>
              <a:t>purpose of the investigation was </a:t>
            </a:r>
            <a:r>
              <a:rPr lang="en-US" i="1" dirty="0" smtClean="0"/>
              <a:t> to _________________________________________________________________</a:t>
            </a:r>
          </a:p>
          <a:p>
            <a:pPr marL="0" lvl="0" indent="0">
              <a:buNone/>
            </a:pPr>
            <a:endParaRPr lang="en-US" i="1" dirty="0"/>
          </a:p>
          <a:p>
            <a:pPr marL="0" lvl="0" indent="0">
              <a:buNone/>
            </a:pPr>
            <a:r>
              <a:rPr lang="en-US" i="1" dirty="0" smtClean="0"/>
              <a:t>_________________________________________________________________________________________________. </a:t>
            </a:r>
          </a:p>
          <a:p>
            <a:pPr marL="0" lvl="0" indent="0">
              <a:buNone/>
            </a:pPr>
            <a:endParaRPr lang="en-US" i="1" dirty="0"/>
          </a:p>
          <a:p>
            <a:pPr marL="0" lvl="0" indent="0">
              <a:buNone/>
            </a:pPr>
            <a:r>
              <a:rPr lang="en-US" i="1" dirty="0" smtClean="0"/>
              <a:t>I </a:t>
            </a:r>
            <a:r>
              <a:rPr lang="en-US" i="1" dirty="0"/>
              <a:t>thought that </a:t>
            </a:r>
            <a:r>
              <a:rPr lang="en-US" i="1" dirty="0" smtClean="0"/>
              <a:t>(restate your hypothesis) _________________________________________________________________ </a:t>
            </a:r>
          </a:p>
          <a:p>
            <a:pPr marL="0" lvl="0" indent="0">
              <a:buNone/>
            </a:pPr>
            <a:endParaRPr lang="en-US" i="1" dirty="0"/>
          </a:p>
          <a:p>
            <a:pPr marL="0" lvl="0" indent="0">
              <a:buNone/>
            </a:pPr>
            <a:r>
              <a:rPr lang="en-US" i="1" dirty="0" smtClean="0"/>
              <a:t>_________________________________________________________________________________________________. </a:t>
            </a:r>
            <a:endParaRPr lang="en-US" dirty="0"/>
          </a:p>
          <a:p>
            <a:pPr marL="0" lvl="0" indent="0">
              <a:buNone/>
            </a:pPr>
            <a:endParaRPr lang="en-US" i="1" dirty="0"/>
          </a:p>
          <a:p>
            <a:pPr marL="0" lvl="0" indent="0">
              <a:buNone/>
            </a:pPr>
            <a:r>
              <a:rPr lang="en-US" i="1" dirty="0" smtClean="0"/>
              <a:t>I </a:t>
            </a:r>
            <a:r>
              <a:rPr lang="en-US" i="1" dirty="0"/>
              <a:t>found out </a:t>
            </a:r>
            <a:r>
              <a:rPr lang="en-US" i="1" dirty="0" smtClean="0"/>
              <a:t>that ____________________________________________________________________________________. </a:t>
            </a:r>
            <a:endParaRPr lang="en-US" dirty="0"/>
          </a:p>
          <a:p>
            <a:pPr marL="0" lvl="0" indent="0">
              <a:buNone/>
            </a:pPr>
            <a:endParaRPr lang="en-US" dirty="0"/>
          </a:p>
          <a:p>
            <a:pPr marL="0" lvl="0" indent="0">
              <a:buNone/>
            </a:pPr>
            <a:r>
              <a:rPr lang="en-US" i="1" dirty="0" smtClean="0"/>
              <a:t>My hypothesis </a:t>
            </a:r>
            <a:r>
              <a:rPr lang="en-US" b="1" i="1" u="sng" dirty="0" smtClean="0"/>
              <a:t>was/was not </a:t>
            </a:r>
            <a:r>
              <a:rPr lang="en-US" i="1" dirty="0" smtClean="0"/>
              <a:t>supported.  My data shows ___________________________________________________</a:t>
            </a:r>
          </a:p>
          <a:p>
            <a:pPr marL="0" lvl="0" indent="0">
              <a:buNone/>
            </a:pPr>
            <a:endParaRPr lang="en-US" i="1" dirty="0"/>
          </a:p>
          <a:p>
            <a:pPr marL="0" lvl="0" indent="0">
              <a:buNone/>
            </a:pPr>
            <a:r>
              <a:rPr lang="en-US" i="1" dirty="0" smtClean="0"/>
              <a:t>_________________________________________________________________________________________________.</a:t>
            </a:r>
          </a:p>
          <a:p>
            <a:pPr marL="0" lvl="0" indent="0">
              <a:buNone/>
            </a:pPr>
            <a:endParaRPr lang="en-US" i="1" dirty="0"/>
          </a:p>
          <a:p>
            <a:pPr marL="0" lvl="0" indent="0">
              <a:buNone/>
            </a:pPr>
            <a:r>
              <a:rPr lang="en-US" i="1" dirty="0" smtClean="0"/>
              <a:t>Possible errors, such as _________________________, could have </a:t>
            </a:r>
            <a:r>
              <a:rPr lang="en-US" i="1" dirty="0"/>
              <a:t>affected my results because </a:t>
            </a:r>
            <a:r>
              <a:rPr lang="en-US" i="1" dirty="0" smtClean="0"/>
              <a:t>____________________</a:t>
            </a:r>
          </a:p>
          <a:p>
            <a:pPr marL="0" lvl="0" indent="0">
              <a:buNone/>
            </a:pPr>
            <a:endParaRPr lang="en-US" i="1" dirty="0"/>
          </a:p>
          <a:p>
            <a:pPr marL="0" lvl="0" indent="0">
              <a:buNone/>
            </a:pPr>
            <a:r>
              <a:rPr lang="en-US" i="1" dirty="0" smtClean="0"/>
              <a:t>_________________________________________________________________________________________________.</a:t>
            </a:r>
          </a:p>
          <a:p>
            <a:pPr marL="0" lvl="0" indent="0">
              <a:buNone/>
            </a:pPr>
            <a:endParaRPr lang="en-US" i="1" dirty="0" smtClean="0"/>
          </a:p>
          <a:p>
            <a:pPr marL="0" lvl="0" indent="0">
              <a:buNone/>
            </a:pPr>
            <a:r>
              <a:rPr lang="en-US" i="1" dirty="0" smtClean="0"/>
              <a:t>We have been studying thermal energy and the data </a:t>
            </a:r>
            <a:r>
              <a:rPr lang="en-US" i="1" dirty="0"/>
              <a:t>proves </a:t>
            </a:r>
            <a:r>
              <a:rPr lang="en-US" i="1" dirty="0" smtClean="0"/>
              <a:t>(say what is proves about thermal energy) </a:t>
            </a:r>
          </a:p>
          <a:p>
            <a:pPr marL="0" lvl="0" indent="0">
              <a:buNone/>
            </a:pPr>
            <a:endParaRPr lang="en-US" i="1" dirty="0"/>
          </a:p>
          <a:p>
            <a:pPr marL="0" lvl="0" indent="0">
              <a:buNone/>
            </a:pPr>
            <a:r>
              <a:rPr lang="en-US" i="1" dirty="0" smtClean="0"/>
              <a:t>_________________________________________________________________________________________________. </a:t>
            </a:r>
            <a:endParaRPr lang="en-US" dirty="0"/>
          </a:p>
          <a:p>
            <a:pPr marL="0" lvl="0" indent="0">
              <a:buNone/>
            </a:pPr>
            <a:endParaRPr lang="en-US" dirty="0"/>
          </a:p>
          <a:p>
            <a:pPr marL="0" lvl="0" indent="0">
              <a:buNone/>
            </a:pPr>
            <a:r>
              <a:rPr lang="en-US" i="1" dirty="0" smtClean="0"/>
              <a:t>In the </a:t>
            </a:r>
            <a:r>
              <a:rPr lang="en-US" i="1" dirty="0"/>
              <a:t>future, I could extend my research by </a:t>
            </a:r>
            <a:r>
              <a:rPr lang="en-US" i="1" dirty="0" smtClean="0"/>
              <a:t>______________________________________________________________. </a:t>
            </a:r>
            <a:endParaRPr lang="en-US" dirty="0"/>
          </a:p>
          <a:p>
            <a:pPr marL="0" lvl="0" indent="0">
              <a:buNone/>
            </a:pPr>
            <a:endParaRPr lang="en-US" i="1" dirty="0"/>
          </a:p>
          <a:p>
            <a:pPr marL="0" lvl="0" indent="0">
              <a:buNone/>
            </a:pPr>
            <a:r>
              <a:rPr lang="en-US" i="1" dirty="0" smtClean="0"/>
              <a:t>This </a:t>
            </a:r>
            <a:r>
              <a:rPr lang="en-US" i="1" dirty="0"/>
              <a:t>experiment could have been improved by </a:t>
            </a:r>
            <a:r>
              <a:rPr lang="en-US" i="1" dirty="0" smtClean="0"/>
              <a:t>____________________________________________________________.</a:t>
            </a:r>
            <a:endParaRPr lang="en-US" dirty="0"/>
          </a:p>
          <a:p>
            <a:endParaRPr lang="en-US" dirty="0"/>
          </a:p>
        </p:txBody>
      </p:sp>
    </p:spTree>
    <p:extLst>
      <p:ext uri="{BB962C8B-B14F-4D97-AF65-F5344CB8AC3E}">
        <p14:creationId xmlns:p14="http://schemas.microsoft.com/office/powerpoint/2010/main" val="6770165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u="sng" dirty="0" smtClean="0"/>
              <a:t>QOD#54</a:t>
            </a:r>
            <a:endParaRPr lang="en-US" sz="6000" b="1" u="sng" dirty="0"/>
          </a:p>
        </p:txBody>
      </p:sp>
      <p:sp>
        <p:nvSpPr>
          <p:cNvPr id="3" name="Content Placeholder 2"/>
          <p:cNvSpPr>
            <a:spLocks noGrp="1"/>
          </p:cNvSpPr>
          <p:nvPr>
            <p:ph idx="1"/>
          </p:nvPr>
        </p:nvSpPr>
        <p:spPr/>
        <p:txBody>
          <a:bodyPr>
            <a:normAutofit/>
          </a:bodyPr>
          <a:lstStyle/>
          <a:p>
            <a:pPr marL="0" indent="0">
              <a:buNone/>
            </a:pPr>
            <a:r>
              <a:rPr lang="en-US" sz="3600" b="1" dirty="0" smtClean="0"/>
              <a:t>Which thermometer has the greatest thermal energy? Why?</a:t>
            </a:r>
            <a:endParaRPr lang="en-US" sz="3600" b="1"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1828800" y="2819400"/>
            <a:ext cx="5486400" cy="3200400"/>
          </a:xfrm>
          <a:prstGeom prst="rect">
            <a:avLst/>
          </a:prstGeom>
        </p:spPr>
      </p:pic>
      <p:sp>
        <p:nvSpPr>
          <p:cNvPr id="6" name="TextBox 5"/>
          <p:cNvSpPr txBox="1"/>
          <p:nvPr/>
        </p:nvSpPr>
        <p:spPr>
          <a:xfrm>
            <a:off x="1761565" y="2801471"/>
            <a:ext cx="838200" cy="338554"/>
          </a:xfrm>
          <a:prstGeom prst="rect">
            <a:avLst/>
          </a:prstGeom>
          <a:noFill/>
        </p:spPr>
        <p:txBody>
          <a:bodyPr wrap="square" rtlCol="0">
            <a:spAutoFit/>
          </a:bodyPr>
          <a:lstStyle/>
          <a:p>
            <a:r>
              <a:rPr lang="en-US" sz="1600" dirty="0" smtClean="0">
                <a:solidFill>
                  <a:schemeClr val="bg1"/>
                </a:solidFill>
              </a:rPr>
              <a:t>100</a:t>
            </a:r>
            <a:r>
              <a:rPr lang="en-US" sz="1600" dirty="0" smtClean="0">
                <a:solidFill>
                  <a:schemeClr val="bg1"/>
                </a:solidFill>
                <a:sym typeface="Symbol"/>
              </a:rPr>
              <a:t>C</a:t>
            </a:r>
            <a:endParaRPr lang="en-US" sz="1600" dirty="0">
              <a:solidFill>
                <a:schemeClr val="bg1"/>
              </a:solidFill>
            </a:endParaRPr>
          </a:p>
        </p:txBody>
      </p:sp>
      <p:sp>
        <p:nvSpPr>
          <p:cNvPr id="7" name="TextBox 6"/>
          <p:cNvSpPr txBox="1"/>
          <p:nvPr/>
        </p:nvSpPr>
        <p:spPr>
          <a:xfrm>
            <a:off x="3056965" y="2828365"/>
            <a:ext cx="838200" cy="338554"/>
          </a:xfrm>
          <a:prstGeom prst="rect">
            <a:avLst/>
          </a:prstGeom>
          <a:noFill/>
        </p:spPr>
        <p:txBody>
          <a:bodyPr wrap="square" rtlCol="0">
            <a:spAutoFit/>
          </a:bodyPr>
          <a:lstStyle/>
          <a:p>
            <a:r>
              <a:rPr lang="en-US" sz="1600" dirty="0" smtClean="0">
                <a:solidFill>
                  <a:schemeClr val="bg1"/>
                </a:solidFill>
              </a:rPr>
              <a:t>100</a:t>
            </a:r>
            <a:r>
              <a:rPr lang="en-US" sz="1600" dirty="0" smtClean="0">
                <a:solidFill>
                  <a:schemeClr val="bg1"/>
                </a:solidFill>
                <a:sym typeface="Symbol"/>
              </a:rPr>
              <a:t>C</a:t>
            </a:r>
            <a:endParaRPr lang="en-US" sz="1600" dirty="0">
              <a:solidFill>
                <a:schemeClr val="bg1"/>
              </a:solidFill>
            </a:endParaRPr>
          </a:p>
        </p:txBody>
      </p:sp>
      <p:sp>
        <p:nvSpPr>
          <p:cNvPr id="8" name="TextBox 7"/>
          <p:cNvSpPr txBox="1"/>
          <p:nvPr/>
        </p:nvSpPr>
        <p:spPr>
          <a:xfrm>
            <a:off x="4419600" y="2828365"/>
            <a:ext cx="838200" cy="338554"/>
          </a:xfrm>
          <a:prstGeom prst="rect">
            <a:avLst/>
          </a:prstGeom>
          <a:noFill/>
        </p:spPr>
        <p:txBody>
          <a:bodyPr wrap="square" rtlCol="0">
            <a:spAutoFit/>
          </a:bodyPr>
          <a:lstStyle/>
          <a:p>
            <a:r>
              <a:rPr lang="en-US" sz="1600" dirty="0" smtClean="0">
                <a:solidFill>
                  <a:schemeClr val="bg1"/>
                </a:solidFill>
              </a:rPr>
              <a:t>100</a:t>
            </a:r>
            <a:r>
              <a:rPr lang="en-US" sz="1600" dirty="0" smtClean="0">
                <a:solidFill>
                  <a:schemeClr val="bg1"/>
                </a:solidFill>
                <a:sym typeface="Symbol"/>
              </a:rPr>
              <a:t>C</a:t>
            </a:r>
            <a:endParaRPr lang="en-US" sz="1600" dirty="0">
              <a:solidFill>
                <a:schemeClr val="bg1"/>
              </a:solidFill>
            </a:endParaRPr>
          </a:p>
        </p:txBody>
      </p:sp>
      <p:sp>
        <p:nvSpPr>
          <p:cNvPr id="9" name="TextBox 8"/>
          <p:cNvSpPr txBox="1"/>
          <p:nvPr/>
        </p:nvSpPr>
        <p:spPr>
          <a:xfrm>
            <a:off x="5867400" y="2801471"/>
            <a:ext cx="838200" cy="338554"/>
          </a:xfrm>
          <a:prstGeom prst="rect">
            <a:avLst/>
          </a:prstGeom>
          <a:noFill/>
        </p:spPr>
        <p:txBody>
          <a:bodyPr wrap="square" rtlCol="0">
            <a:spAutoFit/>
          </a:bodyPr>
          <a:lstStyle/>
          <a:p>
            <a:r>
              <a:rPr lang="en-US" sz="1600" dirty="0" smtClean="0">
                <a:solidFill>
                  <a:schemeClr val="bg1"/>
                </a:solidFill>
              </a:rPr>
              <a:t>100</a:t>
            </a:r>
            <a:r>
              <a:rPr lang="en-US" sz="1600" dirty="0" smtClean="0">
                <a:solidFill>
                  <a:schemeClr val="bg1"/>
                </a:solidFill>
                <a:sym typeface="Symbol"/>
              </a:rPr>
              <a:t>C</a:t>
            </a:r>
            <a:endParaRPr lang="en-US" sz="1600" dirty="0">
              <a:solidFill>
                <a:schemeClr val="bg1"/>
              </a:solidFill>
            </a:endParaRPr>
          </a:p>
        </p:txBody>
      </p:sp>
      <p:sp>
        <p:nvSpPr>
          <p:cNvPr id="10" name="TextBox 9"/>
          <p:cNvSpPr txBox="1"/>
          <p:nvPr/>
        </p:nvSpPr>
        <p:spPr>
          <a:xfrm>
            <a:off x="2161615" y="6050141"/>
            <a:ext cx="876300" cy="584775"/>
          </a:xfrm>
          <a:prstGeom prst="rect">
            <a:avLst/>
          </a:prstGeom>
          <a:noFill/>
        </p:spPr>
        <p:txBody>
          <a:bodyPr wrap="square" rtlCol="0">
            <a:spAutoFit/>
          </a:bodyPr>
          <a:lstStyle/>
          <a:p>
            <a:r>
              <a:rPr lang="en-US" sz="3200" b="1" dirty="0" smtClean="0"/>
              <a:t>A</a:t>
            </a:r>
            <a:endParaRPr lang="en-US" sz="3200" b="1" dirty="0"/>
          </a:p>
        </p:txBody>
      </p:sp>
      <p:sp>
        <p:nvSpPr>
          <p:cNvPr id="11" name="TextBox 10"/>
          <p:cNvSpPr txBox="1"/>
          <p:nvPr/>
        </p:nvSpPr>
        <p:spPr>
          <a:xfrm>
            <a:off x="3276600" y="6019798"/>
            <a:ext cx="876300" cy="584775"/>
          </a:xfrm>
          <a:prstGeom prst="rect">
            <a:avLst/>
          </a:prstGeom>
          <a:noFill/>
        </p:spPr>
        <p:txBody>
          <a:bodyPr wrap="square" rtlCol="0">
            <a:spAutoFit/>
          </a:bodyPr>
          <a:lstStyle/>
          <a:p>
            <a:pPr algn="ctr"/>
            <a:r>
              <a:rPr lang="en-US" sz="3200" b="1" dirty="0"/>
              <a:t>B</a:t>
            </a:r>
          </a:p>
        </p:txBody>
      </p:sp>
      <p:sp>
        <p:nvSpPr>
          <p:cNvPr id="12" name="TextBox 11"/>
          <p:cNvSpPr txBox="1"/>
          <p:nvPr/>
        </p:nvSpPr>
        <p:spPr>
          <a:xfrm>
            <a:off x="4596653" y="6050141"/>
            <a:ext cx="876300" cy="584775"/>
          </a:xfrm>
          <a:prstGeom prst="rect">
            <a:avLst/>
          </a:prstGeom>
          <a:noFill/>
        </p:spPr>
        <p:txBody>
          <a:bodyPr wrap="square" rtlCol="0">
            <a:spAutoFit/>
          </a:bodyPr>
          <a:lstStyle/>
          <a:p>
            <a:pPr algn="ctr"/>
            <a:r>
              <a:rPr lang="en-US" sz="3200" b="1" dirty="0" smtClean="0"/>
              <a:t>C</a:t>
            </a:r>
            <a:endParaRPr lang="en-US" sz="3200" b="1" dirty="0"/>
          </a:p>
        </p:txBody>
      </p:sp>
      <p:sp>
        <p:nvSpPr>
          <p:cNvPr id="13" name="TextBox 12"/>
          <p:cNvSpPr txBox="1"/>
          <p:nvPr/>
        </p:nvSpPr>
        <p:spPr>
          <a:xfrm>
            <a:off x="6019800" y="6019797"/>
            <a:ext cx="876300" cy="584775"/>
          </a:xfrm>
          <a:prstGeom prst="rect">
            <a:avLst/>
          </a:prstGeom>
          <a:noFill/>
        </p:spPr>
        <p:txBody>
          <a:bodyPr wrap="square" rtlCol="0">
            <a:spAutoFit/>
          </a:bodyPr>
          <a:lstStyle/>
          <a:p>
            <a:pPr algn="ctr"/>
            <a:r>
              <a:rPr lang="en-US" sz="3200" b="1" dirty="0" smtClean="0"/>
              <a:t>D</a:t>
            </a:r>
            <a:endParaRPr lang="en-US" sz="3200" b="1" dirty="0"/>
          </a:p>
        </p:txBody>
      </p:sp>
      <p:sp>
        <p:nvSpPr>
          <p:cNvPr id="14" name="TextBox 13"/>
          <p:cNvSpPr txBox="1"/>
          <p:nvPr/>
        </p:nvSpPr>
        <p:spPr>
          <a:xfrm>
            <a:off x="1824318" y="5181600"/>
            <a:ext cx="838200" cy="338554"/>
          </a:xfrm>
          <a:prstGeom prst="rect">
            <a:avLst/>
          </a:prstGeom>
          <a:noFill/>
        </p:spPr>
        <p:txBody>
          <a:bodyPr wrap="square" rtlCol="0">
            <a:spAutoFit/>
          </a:bodyPr>
          <a:lstStyle/>
          <a:p>
            <a:r>
              <a:rPr lang="en-US" sz="1600" dirty="0" smtClean="0">
                <a:solidFill>
                  <a:schemeClr val="bg1"/>
                </a:solidFill>
              </a:rPr>
              <a:t>0</a:t>
            </a:r>
            <a:r>
              <a:rPr lang="en-US" sz="1600" dirty="0" smtClean="0">
                <a:solidFill>
                  <a:schemeClr val="bg1"/>
                </a:solidFill>
                <a:sym typeface="Symbol"/>
              </a:rPr>
              <a:t>C</a:t>
            </a:r>
            <a:endParaRPr lang="en-US" sz="1600" dirty="0">
              <a:solidFill>
                <a:schemeClr val="bg1"/>
              </a:solidFill>
            </a:endParaRPr>
          </a:p>
        </p:txBody>
      </p:sp>
      <p:sp>
        <p:nvSpPr>
          <p:cNvPr id="15" name="TextBox 14"/>
          <p:cNvSpPr txBox="1"/>
          <p:nvPr/>
        </p:nvSpPr>
        <p:spPr>
          <a:xfrm>
            <a:off x="3092824" y="5181600"/>
            <a:ext cx="838200" cy="338554"/>
          </a:xfrm>
          <a:prstGeom prst="rect">
            <a:avLst/>
          </a:prstGeom>
          <a:noFill/>
        </p:spPr>
        <p:txBody>
          <a:bodyPr wrap="square" rtlCol="0">
            <a:spAutoFit/>
          </a:bodyPr>
          <a:lstStyle/>
          <a:p>
            <a:r>
              <a:rPr lang="en-US" sz="1600" dirty="0" smtClean="0">
                <a:solidFill>
                  <a:schemeClr val="bg1"/>
                </a:solidFill>
              </a:rPr>
              <a:t>0</a:t>
            </a:r>
            <a:r>
              <a:rPr lang="en-US" sz="1600" dirty="0" smtClean="0">
                <a:solidFill>
                  <a:schemeClr val="bg1"/>
                </a:solidFill>
                <a:sym typeface="Symbol"/>
              </a:rPr>
              <a:t>C</a:t>
            </a:r>
            <a:endParaRPr lang="en-US" sz="1600" dirty="0">
              <a:solidFill>
                <a:schemeClr val="bg1"/>
              </a:solidFill>
            </a:endParaRPr>
          </a:p>
        </p:txBody>
      </p:sp>
      <p:sp>
        <p:nvSpPr>
          <p:cNvPr id="16" name="TextBox 15"/>
          <p:cNvSpPr txBox="1"/>
          <p:nvPr/>
        </p:nvSpPr>
        <p:spPr>
          <a:xfrm>
            <a:off x="4510368" y="5181600"/>
            <a:ext cx="838200" cy="338554"/>
          </a:xfrm>
          <a:prstGeom prst="rect">
            <a:avLst/>
          </a:prstGeom>
          <a:noFill/>
        </p:spPr>
        <p:txBody>
          <a:bodyPr wrap="square" rtlCol="0">
            <a:spAutoFit/>
          </a:bodyPr>
          <a:lstStyle/>
          <a:p>
            <a:r>
              <a:rPr lang="en-US" sz="1600" dirty="0" smtClean="0">
                <a:solidFill>
                  <a:schemeClr val="bg1"/>
                </a:solidFill>
              </a:rPr>
              <a:t>0</a:t>
            </a:r>
            <a:r>
              <a:rPr lang="en-US" sz="1600" dirty="0" smtClean="0">
                <a:solidFill>
                  <a:schemeClr val="bg1"/>
                </a:solidFill>
                <a:sym typeface="Symbol"/>
              </a:rPr>
              <a:t>C</a:t>
            </a:r>
            <a:endParaRPr lang="en-US" sz="1600" dirty="0">
              <a:solidFill>
                <a:schemeClr val="bg1"/>
              </a:solidFill>
            </a:endParaRPr>
          </a:p>
        </p:txBody>
      </p:sp>
      <p:sp>
        <p:nvSpPr>
          <p:cNvPr id="17" name="TextBox 16"/>
          <p:cNvSpPr txBox="1"/>
          <p:nvPr/>
        </p:nvSpPr>
        <p:spPr>
          <a:xfrm>
            <a:off x="5885330" y="5190565"/>
            <a:ext cx="838200" cy="338554"/>
          </a:xfrm>
          <a:prstGeom prst="rect">
            <a:avLst/>
          </a:prstGeom>
          <a:noFill/>
        </p:spPr>
        <p:txBody>
          <a:bodyPr wrap="square" rtlCol="0">
            <a:spAutoFit/>
          </a:bodyPr>
          <a:lstStyle/>
          <a:p>
            <a:r>
              <a:rPr lang="en-US" sz="1600" dirty="0" smtClean="0">
                <a:solidFill>
                  <a:schemeClr val="bg1"/>
                </a:solidFill>
              </a:rPr>
              <a:t>0</a:t>
            </a:r>
            <a:r>
              <a:rPr lang="en-US" sz="1600" dirty="0" smtClean="0">
                <a:solidFill>
                  <a:schemeClr val="bg1"/>
                </a:solidFill>
                <a:sym typeface="Symbol"/>
              </a:rPr>
              <a:t>C</a:t>
            </a:r>
            <a:endParaRPr lang="en-US" sz="1600" dirty="0">
              <a:solidFill>
                <a:schemeClr val="bg1"/>
              </a:solidFill>
            </a:endParaRPr>
          </a:p>
        </p:txBody>
      </p:sp>
    </p:spTree>
    <p:extLst>
      <p:ext uri="{BB962C8B-B14F-4D97-AF65-F5344CB8AC3E}">
        <p14:creationId xmlns:p14="http://schemas.microsoft.com/office/powerpoint/2010/main" val="29080920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u="sng" dirty="0" smtClean="0"/>
              <a:t>QOD#54</a:t>
            </a:r>
            <a:endParaRPr lang="en-US" sz="6000" b="1" u="sng" dirty="0"/>
          </a:p>
        </p:txBody>
      </p:sp>
      <p:sp>
        <p:nvSpPr>
          <p:cNvPr id="3" name="Content Placeholder 2"/>
          <p:cNvSpPr>
            <a:spLocks noGrp="1"/>
          </p:cNvSpPr>
          <p:nvPr>
            <p:ph idx="1"/>
          </p:nvPr>
        </p:nvSpPr>
        <p:spPr/>
        <p:txBody>
          <a:bodyPr>
            <a:normAutofit/>
          </a:bodyPr>
          <a:lstStyle/>
          <a:p>
            <a:pPr marL="0" indent="0">
              <a:buNone/>
            </a:pPr>
            <a:r>
              <a:rPr lang="en-US" sz="3600" b="1" dirty="0" smtClean="0"/>
              <a:t>Which thermometer has the greatest thermal energy? Why?</a:t>
            </a:r>
            <a:endParaRPr lang="en-US" sz="3600" b="1"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3352800" y="2714669"/>
            <a:ext cx="5486400" cy="3200400"/>
          </a:xfrm>
          <a:prstGeom prst="rect">
            <a:avLst/>
          </a:prstGeom>
        </p:spPr>
      </p:pic>
      <p:sp>
        <p:nvSpPr>
          <p:cNvPr id="10" name="TextBox 9"/>
          <p:cNvSpPr txBox="1"/>
          <p:nvPr/>
        </p:nvSpPr>
        <p:spPr>
          <a:xfrm>
            <a:off x="3409950" y="5948267"/>
            <a:ext cx="876300" cy="584775"/>
          </a:xfrm>
          <a:prstGeom prst="rect">
            <a:avLst/>
          </a:prstGeom>
          <a:noFill/>
        </p:spPr>
        <p:txBody>
          <a:bodyPr wrap="square" rtlCol="0">
            <a:spAutoFit/>
          </a:bodyPr>
          <a:lstStyle/>
          <a:p>
            <a:pPr algn="ctr"/>
            <a:r>
              <a:rPr lang="en-US" sz="3200" b="1" dirty="0" smtClean="0"/>
              <a:t>A</a:t>
            </a:r>
            <a:endParaRPr lang="en-US" sz="3200" b="1" dirty="0"/>
          </a:p>
        </p:txBody>
      </p:sp>
      <p:sp>
        <p:nvSpPr>
          <p:cNvPr id="11" name="TextBox 10"/>
          <p:cNvSpPr txBox="1"/>
          <p:nvPr/>
        </p:nvSpPr>
        <p:spPr>
          <a:xfrm>
            <a:off x="4842063" y="5939323"/>
            <a:ext cx="876300" cy="584775"/>
          </a:xfrm>
          <a:prstGeom prst="rect">
            <a:avLst/>
          </a:prstGeom>
          <a:noFill/>
        </p:spPr>
        <p:txBody>
          <a:bodyPr wrap="square" rtlCol="0">
            <a:spAutoFit/>
          </a:bodyPr>
          <a:lstStyle/>
          <a:p>
            <a:pPr algn="ctr"/>
            <a:r>
              <a:rPr lang="en-US" sz="3200" b="1" dirty="0"/>
              <a:t>B</a:t>
            </a:r>
          </a:p>
        </p:txBody>
      </p:sp>
      <p:sp>
        <p:nvSpPr>
          <p:cNvPr id="12" name="TextBox 11"/>
          <p:cNvSpPr txBox="1"/>
          <p:nvPr/>
        </p:nvSpPr>
        <p:spPr>
          <a:xfrm>
            <a:off x="6096000" y="5997506"/>
            <a:ext cx="876300" cy="584775"/>
          </a:xfrm>
          <a:prstGeom prst="rect">
            <a:avLst/>
          </a:prstGeom>
          <a:noFill/>
        </p:spPr>
        <p:txBody>
          <a:bodyPr wrap="square" rtlCol="0">
            <a:spAutoFit/>
          </a:bodyPr>
          <a:lstStyle/>
          <a:p>
            <a:pPr algn="ctr"/>
            <a:r>
              <a:rPr lang="en-US" sz="3200" b="1" dirty="0" smtClean="0"/>
              <a:t>C</a:t>
            </a:r>
            <a:endParaRPr lang="en-US" sz="3200" b="1" dirty="0"/>
          </a:p>
        </p:txBody>
      </p:sp>
      <p:sp>
        <p:nvSpPr>
          <p:cNvPr id="13" name="TextBox 12"/>
          <p:cNvSpPr txBox="1"/>
          <p:nvPr/>
        </p:nvSpPr>
        <p:spPr>
          <a:xfrm>
            <a:off x="7561169" y="5997506"/>
            <a:ext cx="876300" cy="584775"/>
          </a:xfrm>
          <a:prstGeom prst="rect">
            <a:avLst/>
          </a:prstGeom>
          <a:noFill/>
        </p:spPr>
        <p:txBody>
          <a:bodyPr wrap="square" rtlCol="0">
            <a:spAutoFit/>
          </a:bodyPr>
          <a:lstStyle/>
          <a:p>
            <a:pPr algn="ctr"/>
            <a:r>
              <a:rPr lang="en-US" sz="3200" b="1" dirty="0" smtClean="0"/>
              <a:t>D</a:t>
            </a:r>
            <a:endParaRPr lang="en-US" sz="3200" b="1" dirty="0"/>
          </a:p>
        </p:txBody>
      </p:sp>
      <p:sp>
        <p:nvSpPr>
          <p:cNvPr id="18" name="TextBox 17"/>
          <p:cNvSpPr txBox="1"/>
          <p:nvPr/>
        </p:nvSpPr>
        <p:spPr>
          <a:xfrm>
            <a:off x="0" y="2873574"/>
            <a:ext cx="3409950" cy="3785652"/>
          </a:xfrm>
          <a:prstGeom prst="rect">
            <a:avLst/>
          </a:prstGeom>
          <a:noFill/>
        </p:spPr>
        <p:txBody>
          <a:bodyPr wrap="square" rtlCol="0">
            <a:spAutoFit/>
          </a:bodyPr>
          <a:lstStyle/>
          <a:p>
            <a:r>
              <a:rPr lang="en-US" sz="2400" dirty="0" smtClean="0"/>
              <a:t>Thermometer A.  As the thermometer is heated (thermal energy added) the particles in the liquid speed up (gain kinetic energy) and expand. In thermometer A the liquid has expanded the most, having the most thermal energy.</a:t>
            </a:r>
            <a:endParaRPr lang="en-US" sz="2400" dirty="0"/>
          </a:p>
        </p:txBody>
      </p:sp>
    </p:spTree>
    <p:extLst>
      <p:ext uri="{BB962C8B-B14F-4D97-AF65-F5344CB8AC3E}">
        <p14:creationId xmlns:p14="http://schemas.microsoft.com/office/powerpoint/2010/main" val="16376409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Conductor &amp; Insulator Notes</a:t>
            </a:r>
            <a:endParaRPr lang="en-US" b="1" u="sng" dirty="0"/>
          </a:p>
        </p:txBody>
      </p:sp>
      <p:sp>
        <p:nvSpPr>
          <p:cNvPr id="3" name="Content Placeholder 2"/>
          <p:cNvSpPr>
            <a:spLocks noGrp="1"/>
          </p:cNvSpPr>
          <p:nvPr>
            <p:ph idx="1"/>
          </p:nvPr>
        </p:nvSpPr>
        <p:spPr/>
        <p:txBody>
          <a:bodyPr/>
          <a:lstStyle/>
          <a:p>
            <a:pPr marL="0" indent="0">
              <a:buNone/>
            </a:pPr>
            <a:r>
              <a:rPr lang="en-US" b="1" u="sng" dirty="0" smtClean="0"/>
              <a:t>Thermal Conductor</a:t>
            </a:r>
            <a:r>
              <a:rPr lang="en-US" b="1" dirty="0" smtClean="0"/>
              <a:t> – a material that allows heat to flow through it easily</a:t>
            </a:r>
          </a:p>
          <a:p>
            <a:pPr marL="0" indent="0">
              <a:buNone/>
            </a:pPr>
            <a:r>
              <a:rPr lang="en-US" b="1" dirty="0"/>
              <a:t>	</a:t>
            </a:r>
            <a:r>
              <a:rPr lang="en-US" b="1" dirty="0" smtClean="0"/>
              <a:t>ex:</a:t>
            </a:r>
          </a:p>
          <a:p>
            <a:pPr marL="0" indent="0">
              <a:buNone/>
            </a:pPr>
            <a:endParaRPr lang="en-US" b="1" dirty="0"/>
          </a:p>
          <a:p>
            <a:pPr marL="0" indent="0">
              <a:buNone/>
            </a:pPr>
            <a:r>
              <a:rPr lang="en-US" b="1" u="sng" dirty="0" smtClean="0"/>
              <a:t>Thermal Insulator</a:t>
            </a:r>
            <a:r>
              <a:rPr lang="en-US" b="1" dirty="0" smtClean="0"/>
              <a:t> – a material that does not allow heat to flow through it easily</a:t>
            </a:r>
          </a:p>
          <a:p>
            <a:pPr marL="0" indent="0">
              <a:buNone/>
            </a:pPr>
            <a:r>
              <a:rPr lang="en-US" b="1" dirty="0"/>
              <a:t>	</a:t>
            </a:r>
            <a:r>
              <a:rPr lang="en-US" b="1" dirty="0" smtClean="0"/>
              <a:t>ex:</a:t>
            </a:r>
            <a:endParaRPr lang="en-US" b="1" dirty="0"/>
          </a:p>
        </p:txBody>
      </p:sp>
    </p:spTree>
    <p:extLst>
      <p:ext uri="{BB962C8B-B14F-4D97-AF65-F5344CB8AC3E}">
        <p14:creationId xmlns:p14="http://schemas.microsoft.com/office/powerpoint/2010/main" val="15679647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Insulator Test</a:t>
            </a:r>
            <a:endParaRPr lang="en-US" dirty="0"/>
          </a:p>
        </p:txBody>
      </p:sp>
      <p:sp>
        <p:nvSpPr>
          <p:cNvPr id="3" name="Content Placeholder 2"/>
          <p:cNvSpPr>
            <a:spLocks noGrp="1"/>
          </p:cNvSpPr>
          <p:nvPr>
            <p:ph idx="1"/>
          </p:nvPr>
        </p:nvSpPr>
        <p:spPr/>
        <p:txBody>
          <a:bodyPr>
            <a:normAutofit/>
          </a:bodyPr>
          <a:lstStyle/>
          <a:p>
            <a:pPr marL="0" indent="0">
              <a:buNone/>
            </a:pPr>
            <a:r>
              <a:rPr lang="en-US" sz="3600" u="sng" dirty="0" smtClean="0"/>
              <a:t>Purpose</a:t>
            </a:r>
            <a:r>
              <a:rPr lang="en-US" sz="3600" dirty="0" smtClean="0"/>
              <a:t>:  The purpose of this investigation is to determine which material is a better insulator of thermal energy.  </a:t>
            </a:r>
          </a:p>
          <a:p>
            <a:pPr marL="0" indent="0">
              <a:buNone/>
            </a:pPr>
            <a:endParaRPr lang="en-US" sz="3600" u="sng" dirty="0"/>
          </a:p>
          <a:p>
            <a:pPr marL="0" indent="0">
              <a:buNone/>
            </a:pPr>
            <a:r>
              <a:rPr lang="en-US" sz="3600" u="sng" dirty="0" smtClean="0"/>
              <a:t>Materials</a:t>
            </a:r>
            <a:r>
              <a:rPr lang="en-US" sz="3600" dirty="0" smtClean="0"/>
              <a:t>:  2 plastic cups, </a:t>
            </a:r>
            <a:r>
              <a:rPr lang="en-US" sz="3600" dirty="0" err="1" smtClean="0"/>
              <a:t>styrofoam</a:t>
            </a:r>
            <a:r>
              <a:rPr lang="en-US" sz="3600" dirty="0" smtClean="0"/>
              <a:t> cup, paper cup, coffee cup, hot water, thermometer, &amp; lids for the cups</a:t>
            </a:r>
          </a:p>
        </p:txBody>
      </p:sp>
    </p:spTree>
    <p:extLst>
      <p:ext uri="{BB962C8B-B14F-4D97-AF65-F5344CB8AC3E}">
        <p14:creationId xmlns:p14="http://schemas.microsoft.com/office/powerpoint/2010/main" val="4092164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lstStyle/>
          <a:p>
            <a:r>
              <a:rPr lang="en-US" dirty="0" smtClean="0"/>
              <a:t>Procedures</a:t>
            </a:r>
            <a:endParaRPr lang="en-US" dirty="0"/>
          </a:p>
        </p:txBody>
      </p:sp>
      <p:sp>
        <p:nvSpPr>
          <p:cNvPr id="3" name="Content Placeholder 2"/>
          <p:cNvSpPr>
            <a:spLocks noGrp="1"/>
          </p:cNvSpPr>
          <p:nvPr>
            <p:ph idx="1"/>
          </p:nvPr>
        </p:nvSpPr>
        <p:spPr>
          <a:xfrm>
            <a:off x="457200" y="1219200"/>
            <a:ext cx="8229600" cy="5181600"/>
          </a:xfrm>
        </p:spPr>
        <p:txBody>
          <a:bodyPr>
            <a:normAutofit lnSpcReduction="10000"/>
          </a:bodyPr>
          <a:lstStyle/>
          <a:p>
            <a:r>
              <a:rPr lang="en-US" dirty="0" smtClean="0"/>
              <a:t>Pour hot water into five cups: 2 plastic, 1 paper, 1 </a:t>
            </a:r>
            <a:r>
              <a:rPr lang="en-US" dirty="0" err="1" smtClean="0"/>
              <a:t>styrofoam</a:t>
            </a:r>
            <a:r>
              <a:rPr lang="en-US" dirty="0" smtClean="0"/>
              <a:t>, and 1 travel coffee cup.</a:t>
            </a:r>
          </a:p>
          <a:p>
            <a:r>
              <a:rPr lang="en-US" dirty="0" smtClean="0"/>
              <a:t>Find the starting temperature of the water in each cup and record it on the table.</a:t>
            </a:r>
          </a:p>
          <a:p>
            <a:r>
              <a:rPr lang="en-US" dirty="0" smtClean="0"/>
              <a:t>Place the lids on the cups, the four cups (leave one plastic cup without a lid).</a:t>
            </a:r>
          </a:p>
          <a:p>
            <a:r>
              <a:rPr lang="en-US" dirty="0" smtClean="0"/>
              <a:t>After 15 minutes, open the lids and find the temperature of the water in each cup and record it on the table.</a:t>
            </a:r>
          </a:p>
          <a:p>
            <a:r>
              <a:rPr lang="en-US" dirty="0" smtClean="0"/>
              <a:t>Find the temperature difference for each cup. </a:t>
            </a:r>
            <a:endParaRPr lang="en-US" dirty="0"/>
          </a:p>
        </p:txBody>
      </p:sp>
    </p:spTree>
    <p:extLst>
      <p:ext uri="{BB962C8B-B14F-4D97-AF65-F5344CB8AC3E}">
        <p14:creationId xmlns:p14="http://schemas.microsoft.com/office/powerpoint/2010/main" val="28723097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81000"/>
            <a:ext cx="8229600" cy="6888163"/>
          </a:xfrm>
        </p:spPr>
        <p:txBody>
          <a:bodyPr/>
          <a:lstStyle/>
          <a:p>
            <a:pPr marL="0" indent="0">
              <a:buNone/>
            </a:pPr>
            <a:r>
              <a:rPr lang="en-US" sz="3600" u="sng" dirty="0" smtClean="0"/>
              <a:t>IV:  </a:t>
            </a:r>
          </a:p>
          <a:p>
            <a:pPr marL="0" indent="0">
              <a:buNone/>
            </a:pPr>
            <a:r>
              <a:rPr lang="en-US" sz="3600" u="sng" dirty="0" smtClean="0"/>
              <a:t>DV:</a:t>
            </a:r>
          </a:p>
          <a:p>
            <a:pPr marL="0" indent="0">
              <a:buNone/>
            </a:pPr>
            <a:r>
              <a:rPr lang="en-US" sz="3600" u="sng" dirty="0" smtClean="0"/>
              <a:t>Control:</a:t>
            </a:r>
          </a:p>
          <a:p>
            <a:pPr marL="0" indent="0">
              <a:buNone/>
            </a:pPr>
            <a:r>
              <a:rPr lang="en-US" sz="3600" u="sng" dirty="0" smtClean="0"/>
              <a:t>Constants:</a:t>
            </a:r>
          </a:p>
          <a:p>
            <a:pPr marL="0" indent="0">
              <a:buNone/>
            </a:pPr>
            <a:endParaRPr lang="en-US" sz="3600" u="sng" dirty="0" smtClean="0"/>
          </a:p>
          <a:p>
            <a:pPr marL="0" indent="0">
              <a:buNone/>
            </a:pPr>
            <a:r>
              <a:rPr lang="en-US" sz="3600" u="sng" dirty="0" smtClean="0"/>
              <a:t>Hypothesis:</a:t>
            </a:r>
            <a:r>
              <a:rPr lang="en-US" sz="3600" dirty="0" smtClean="0"/>
              <a:t> If we pour hot water into 4 different kinds of cups, I believe that ______________, because ____________.</a:t>
            </a:r>
            <a:endParaRPr lang="en-US" sz="3600" u="sng" dirty="0" smtClean="0"/>
          </a:p>
          <a:p>
            <a:endParaRPr lang="en-US" dirty="0"/>
          </a:p>
        </p:txBody>
      </p:sp>
    </p:spTree>
    <p:extLst>
      <p:ext uri="{BB962C8B-B14F-4D97-AF65-F5344CB8AC3E}">
        <p14:creationId xmlns:p14="http://schemas.microsoft.com/office/powerpoint/2010/main" val="14681250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Temperature Change After 15 Minutes</a:t>
            </a:r>
            <a:br>
              <a:rPr lang="en-US" dirty="0" smtClean="0"/>
            </a:br>
            <a:r>
              <a:rPr lang="en-US" dirty="0" smtClean="0"/>
              <a:t>Insulator Test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72565358"/>
              </p:ext>
            </p:extLst>
          </p:nvPr>
        </p:nvGraphicFramePr>
        <p:xfrm>
          <a:off x="228600" y="1676400"/>
          <a:ext cx="8534400" cy="3810001"/>
        </p:xfrm>
        <a:graphic>
          <a:graphicData uri="http://schemas.openxmlformats.org/drawingml/2006/table">
            <a:tbl>
              <a:tblPr firstRow="1" bandRow="1">
                <a:tableStyleId>{5C22544A-7EE6-4342-B048-85BDC9FD1C3A}</a:tableStyleId>
              </a:tblPr>
              <a:tblGrid>
                <a:gridCol w="2449688"/>
                <a:gridCol w="1817512"/>
                <a:gridCol w="2133600"/>
                <a:gridCol w="2133600"/>
              </a:tblGrid>
              <a:tr h="753626">
                <a:tc>
                  <a:txBody>
                    <a:bodyPr/>
                    <a:lstStyle/>
                    <a:p>
                      <a:r>
                        <a:rPr lang="en-US" dirty="0" smtClean="0"/>
                        <a:t>Type</a:t>
                      </a:r>
                      <a:r>
                        <a:rPr lang="en-US" baseline="0" dirty="0" smtClean="0"/>
                        <a:t> of cup</a:t>
                      </a:r>
                      <a:endParaRPr lang="en-US" dirty="0"/>
                    </a:p>
                  </a:txBody>
                  <a:tcPr/>
                </a:tc>
                <a:tc>
                  <a:txBody>
                    <a:bodyPr/>
                    <a:lstStyle/>
                    <a:p>
                      <a:r>
                        <a:rPr lang="en-US" dirty="0" smtClean="0"/>
                        <a:t>Starting temp.</a:t>
                      </a:r>
                      <a:endParaRPr lang="en-US" dirty="0"/>
                    </a:p>
                  </a:txBody>
                  <a:tcPr/>
                </a:tc>
                <a:tc>
                  <a:txBody>
                    <a:bodyPr/>
                    <a:lstStyle/>
                    <a:p>
                      <a:r>
                        <a:rPr lang="en-US" dirty="0" smtClean="0"/>
                        <a:t>After 15</a:t>
                      </a:r>
                      <a:r>
                        <a:rPr lang="en-US" baseline="0" dirty="0" smtClean="0"/>
                        <a:t> min</a:t>
                      </a:r>
                      <a:endParaRPr lang="en-US" dirty="0"/>
                    </a:p>
                  </a:txBody>
                  <a:tcPr/>
                </a:tc>
                <a:tc>
                  <a:txBody>
                    <a:bodyPr/>
                    <a:lstStyle/>
                    <a:p>
                      <a:r>
                        <a:rPr lang="en-US" dirty="0" smtClean="0"/>
                        <a:t>Temp. Change</a:t>
                      </a:r>
                      <a:endParaRPr lang="en-US" dirty="0"/>
                    </a:p>
                  </a:txBody>
                  <a:tcPr/>
                </a:tc>
              </a:tr>
              <a:tr h="611275">
                <a:tc>
                  <a:txBody>
                    <a:bodyPr/>
                    <a:lstStyle/>
                    <a:p>
                      <a:r>
                        <a:rPr lang="en-US" dirty="0" smtClean="0"/>
                        <a:t>Plastic</a:t>
                      </a:r>
                      <a:r>
                        <a:rPr lang="en-US" baseline="0" dirty="0" smtClean="0"/>
                        <a:t> cup w/ lid</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r>
              <a:tr h="611275">
                <a:tc>
                  <a:txBody>
                    <a:bodyPr/>
                    <a:lstStyle/>
                    <a:p>
                      <a:r>
                        <a:rPr lang="en-US" dirty="0" smtClean="0"/>
                        <a:t>Paper cup w/ lid</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611275">
                <a:tc>
                  <a:txBody>
                    <a:bodyPr/>
                    <a:lstStyle/>
                    <a:p>
                      <a:r>
                        <a:rPr lang="en-US" dirty="0" smtClean="0"/>
                        <a:t>Styrofoam cup w/ lid</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611275">
                <a:tc>
                  <a:txBody>
                    <a:bodyPr/>
                    <a:lstStyle/>
                    <a:p>
                      <a:r>
                        <a:rPr lang="en-US" dirty="0" smtClean="0"/>
                        <a:t>Travel</a:t>
                      </a:r>
                      <a:r>
                        <a:rPr lang="en-US" baseline="0" dirty="0" smtClean="0"/>
                        <a:t> coffee cup w/ lid</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611275">
                <a:tc>
                  <a:txBody>
                    <a:bodyPr/>
                    <a:lstStyle/>
                    <a:p>
                      <a:r>
                        <a:rPr lang="en-US" dirty="0" smtClean="0"/>
                        <a:t>Plastic</a:t>
                      </a:r>
                      <a:r>
                        <a:rPr lang="en-US" baseline="0" dirty="0" smtClean="0"/>
                        <a:t> w/o lid</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4236785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Temperature Change After 15 Minutes</a:t>
            </a:r>
            <a:br>
              <a:rPr lang="en-US" dirty="0" smtClean="0"/>
            </a:br>
            <a:r>
              <a:rPr lang="en-US" dirty="0" smtClean="0"/>
              <a:t>Insulator Test</a:t>
            </a:r>
            <a:endParaRPr lang="en-US" dirty="0"/>
          </a:p>
        </p:txBody>
      </p:sp>
      <mc:AlternateContent xmlns:mc="http://schemas.openxmlformats.org/markup-compatibility/2006" xmlns:a14="http://schemas.microsoft.com/office/drawing/2010/main">
        <mc:Choice Requires="a14">
          <p:graphicFrame>
            <p:nvGraphicFramePr>
              <p:cNvPr id="4" name="Content Placeholder 3"/>
              <p:cNvGraphicFramePr>
                <a:graphicFrameLocks noGrp="1"/>
              </p:cNvGraphicFramePr>
              <p:nvPr>
                <p:ph idx="1"/>
                <p:extLst>
                  <p:ext uri="{D42A27DB-BD31-4B8C-83A1-F6EECF244321}">
                    <p14:modId xmlns:p14="http://schemas.microsoft.com/office/powerpoint/2010/main" val="81962752"/>
                  </p:ext>
                </p:extLst>
              </p:nvPr>
            </p:nvGraphicFramePr>
            <p:xfrm>
              <a:off x="381000" y="1713579"/>
              <a:ext cx="8153400" cy="5112266"/>
            </p:xfrm>
            <a:graphic>
              <a:graphicData uri="http://schemas.openxmlformats.org/drawingml/2006/table">
                <a:tbl>
                  <a:tblPr firstRow="1" bandRow="1">
                    <a:tableStyleId>{5C22544A-7EE6-4342-B048-85BDC9FD1C3A}</a:tableStyleId>
                  </a:tblPr>
                  <a:tblGrid>
                    <a:gridCol w="2895600"/>
                    <a:gridCol w="1828800"/>
                    <a:gridCol w="1676400"/>
                    <a:gridCol w="1752600"/>
                  </a:tblGrid>
                  <a:tr h="753626">
                    <a:tc>
                      <a:txBody>
                        <a:bodyPr/>
                        <a:lstStyle/>
                        <a:p>
                          <a:r>
                            <a:rPr lang="en-US" dirty="0" smtClean="0"/>
                            <a:t>Type</a:t>
                          </a:r>
                          <a:r>
                            <a:rPr lang="en-US" baseline="0" dirty="0" smtClean="0"/>
                            <a:t> of cup</a:t>
                          </a:r>
                          <a:endParaRPr lang="en-US" dirty="0"/>
                        </a:p>
                      </a:txBody>
                      <a:tcPr/>
                    </a:tc>
                    <a:tc>
                      <a:txBody>
                        <a:bodyPr/>
                        <a:lstStyle/>
                        <a:p>
                          <a:r>
                            <a:rPr lang="en-US" dirty="0" smtClean="0"/>
                            <a:t>Starting temp.</a:t>
                          </a:r>
                          <a:endParaRPr lang="en-US" dirty="0"/>
                        </a:p>
                      </a:txBody>
                      <a:tcPr/>
                    </a:tc>
                    <a:tc>
                      <a:txBody>
                        <a:bodyPr/>
                        <a:lstStyle/>
                        <a:p>
                          <a:r>
                            <a:rPr lang="en-US" dirty="0" smtClean="0"/>
                            <a:t>After 15</a:t>
                          </a:r>
                          <a:r>
                            <a:rPr lang="en-US" baseline="0" dirty="0" smtClean="0"/>
                            <a:t> min</a:t>
                          </a:r>
                          <a:endParaRPr lang="en-US" dirty="0"/>
                        </a:p>
                      </a:txBody>
                      <a:tcPr/>
                    </a:tc>
                    <a:tc>
                      <a:txBody>
                        <a:bodyPr/>
                        <a:lstStyle/>
                        <a:p>
                          <a:r>
                            <a:rPr lang="en-US" dirty="0" smtClean="0"/>
                            <a:t>Temp. Change</a:t>
                          </a:r>
                          <a:endParaRPr lang="en-US" dirty="0"/>
                        </a:p>
                      </a:txBody>
                      <a:tcPr/>
                    </a:tc>
                  </a:tr>
                  <a:tr h="611275">
                    <a:tc>
                      <a:txBody>
                        <a:bodyPr/>
                        <a:lstStyle/>
                        <a:p>
                          <a:r>
                            <a:rPr lang="en-US" sz="2800" b="1" dirty="0" smtClean="0"/>
                            <a:t>Plastic</a:t>
                          </a:r>
                          <a:r>
                            <a:rPr lang="en-US" sz="2800" b="1" baseline="0" dirty="0" smtClean="0"/>
                            <a:t> cup w/ lid</a:t>
                          </a:r>
                          <a:endParaRPr lang="en-US" sz="28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80</a:t>
                          </a:r>
                          <a14:m>
                            <m:oMath xmlns:m="http://schemas.openxmlformats.org/officeDocument/2006/math">
                              <m:r>
                                <a:rPr lang="en-US" sz="2400" i="1" smtClean="0">
                                  <a:latin typeface="Cambria Math" panose="02040503050406030204" pitchFamily="18" charset="0"/>
                                  <a:ea typeface="Cambria Math" panose="02040503050406030204" pitchFamily="18" charset="0"/>
                                </a:rPr>
                                <m:t>℃</m:t>
                              </m:r>
                            </m:oMath>
                          </a14:m>
                          <a:endParaRPr lang="en-US" sz="2400" dirty="0"/>
                        </a:p>
                        <a:p>
                          <a:pPr algn="ct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56</a:t>
                          </a:r>
                          <a14:m>
                            <m:oMath xmlns:m="http://schemas.openxmlformats.org/officeDocument/2006/math">
                              <m:r>
                                <a:rPr lang="en-US" sz="2400" i="1" smtClean="0">
                                  <a:latin typeface="Cambria Math" panose="02040503050406030204" pitchFamily="18" charset="0"/>
                                  <a:ea typeface="Cambria Math" panose="02040503050406030204" pitchFamily="18" charset="0"/>
                                </a:rPr>
                                <m:t>℃</m:t>
                              </m:r>
                            </m:oMath>
                          </a14:m>
                          <a:endParaRPr lang="en-US" sz="2400" dirty="0"/>
                        </a:p>
                        <a:p>
                          <a:pPr algn="ct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24</a:t>
                          </a:r>
                          <a14:m>
                            <m:oMath xmlns:m="http://schemas.openxmlformats.org/officeDocument/2006/math">
                              <m:r>
                                <a:rPr lang="en-US" sz="2400" i="1" smtClean="0">
                                  <a:latin typeface="Cambria Math" panose="02040503050406030204" pitchFamily="18" charset="0"/>
                                  <a:ea typeface="Cambria Math" panose="02040503050406030204" pitchFamily="18" charset="0"/>
                                </a:rPr>
                                <m:t>℃</m:t>
                              </m:r>
                            </m:oMath>
                          </a14:m>
                          <a:endParaRPr lang="en-US" sz="2400" dirty="0"/>
                        </a:p>
                        <a:p>
                          <a:pPr algn="ctr"/>
                          <a:endParaRPr lang="en-US" sz="2400" dirty="0"/>
                        </a:p>
                      </a:txBody>
                      <a:tcPr/>
                    </a:tc>
                  </a:tr>
                  <a:tr h="611275">
                    <a:tc>
                      <a:txBody>
                        <a:bodyPr/>
                        <a:lstStyle/>
                        <a:p>
                          <a:r>
                            <a:rPr lang="en-US" sz="2800" b="1" dirty="0" smtClean="0"/>
                            <a:t>Paper cup w/ lid</a:t>
                          </a:r>
                          <a:endParaRPr lang="en-US" sz="2800" b="1" dirty="0"/>
                        </a:p>
                      </a:txBody>
                      <a:tcPr/>
                    </a:tc>
                    <a:tc>
                      <a:txBody>
                        <a:bodyPr/>
                        <a:lstStyle/>
                        <a:p>
                          <a:pPr algn="ctr"/>
                          <a:r>
                            <a:rPr lang="en-US" sz="2400" dirty="0" smtClean="0"/>
                            <a:t>80</a:t>
                          </a:r>
                          <a14:m>
                            <m:oMath xmlns:m="http://schemas.openxmlformats.org/officeDocument/2006/math">
                              <m:r>
                                <a:rPr lang="en-US" sz="2400" i="1" smtClean="0">
                                  <a:latin typeface="Cambria Math" panose="02040503050406030204" pitchFamily="18" charset="0"/>
                                  <a:ea typeface="Cambria Math" panose="02040503050406030204" pitchFamily="18" charset="0"/>
                                </a:rPr>
                                <m:t>℃</m:t>
                              </m:r>
                            </m:oMath>
                          </a14:m>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56</a:t>
                          </a:r>
                          <a14:m>
                            <m:oMath xmlns:m="http://schemas.openxmlformats.org/officeDocument/2006/math">
                              <m:r>
                                <a:rPr lang="en-US" sz="2400" i="1" smtClean="0">
                                  <a:latin typeface="Cambria Math" panose="02040503050406030204" pitchFamily="18" charset="0"/>
                                  <a:ea typeface="Cambria Math" panose="02040503050406030204" pitchFamily="18" charset="0"/>
                                </a:rPr>
                                <m:t>℃</m:t>
                              </m:r>
                            </m:oMath>
                          </a14:m>
                          <a:endParaRPr lang="en-US" sz="2400" dirty="0"/>
                        </a:p>
                        <a:p>
                          <a:pPr algn="ct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24</a:t>
                          </a:r>
                          <a14:m>
                            <m:oMath xmlns:m="http://schemas.openxmlformats.org/officeDocument/2006/math">
                              <m:r>
                                <a:rPr lang="en-US" sz="2400" i="1" smtClean="0">
                                  <a:latin typeface="Cambria Math" panose="02040503050406030204" pitchFamily="18" charset="0"/>
                                  <a:ea typeface="Cambria Math" panose="02040503050406030204" pitchFamily="18" charset="0"/>
                                </a:rPr>
                                <m:t>℃</m:t>
                              </m:r>
                            </m:oMath>
                          </a14:m>
                          <a:endParaRPr lang="en-US" sz="2400" dirty="0"/>
                        </a:p>
                        <a:p>
                          <a:pPr algn="ctr"/>
                          <a:endParaRPr lang="en-US" sz="2400" dirty="0"/>
                        </a:p>
                      </a:txBody>
                      <a:tcPr/>
                    </a:tc>
                  </a:tr>
                  <a:tr h="611275">
                    <a:tc>
                      <a:txBody>
                        <a:bodyPr/>
                        <a:lstStyle/>
                        <a:p>
                          <a:r>
                            <a:rPr lang="en-US" sz="2800" b="1" dirty="0" smtClean="0"/>
                            <a:t>Styrofoam cup w/ lid</a:t>
                          </a:r>
                          <a:endParaRPr lang="en-US" sz="28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77</a:t>
                          </a:r>
                          <a14:m>
                            <m:oMath xmlns:m="http://schemas.openxmlformats.org/officeDocument/2006/math">
                              <m:r>
                                <a:rPr lang="en-US" sz="2400" i="1" smtClean="0">
                                  <a:latin typeface="Cambria Math" panose="02040503050406030204" pitchFamily="18" charset="0"/>
                                  <a:ea typeface="Cambria Math" panose="02040503050406030204" pitchFamily="18" charset="0"/>
                                </a:rPr>
                                <m:t>℃</m:t>
                              </m:r>
                            </m:oMath>
                          </a14:m>
                          <a:endParaRPr lang="en-US" sz="2400" dirty="0"/>
                        </a:p>
                        <a:p>
                          <a:pPr algn="ct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60</a:t>
                          </a:r>
                          <a14:m>
                            <m:oMath xmlns:m="http://schemas.openxmlformats.org/officeDocument/2006/math">
                              <m:r>
                                <a:rPr lang="en-US" sz="2400" i="1" smtClean="0">
                                  <a:latin typeface="Cambria Math" panose="02040503050406030204" pitchFamily="18" charset="0"/>
                                  <a:ea typeface="Cambria Math" panose="02040503050406030204" pitchFamily="18" charset="0"/>
                                </a:rPr>
                                <m:t>℃</m:t>
                              </m:r>
                            </m:oMath>
                          </a14:m>
                          <a:endParaRPr lang="en-US" sz="2400" dirty="0"/>
                        </a:p>
                        <a:p>
                          <a:pPr algn="ct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17</a:t>
                          </a:r>
                          <a14:m>
                            <m:oMath xmlns:m="http://schemas.openxmlformats.org/officeDocument/2006/math">
                              <m:r>
                                <a:rPr lang="en-US" sz="2400" i="1" smtClean="0">
                                  <a:latin typeface="Cambria Math" panose="02040503050406030204" pitchFamily="18" charset="0"/>
                                  <a:ea typeface="Cambria Math" panose="02040503050406030204" pitchFamily="18" charset="0"/>
                                </a:rPr>
                                <m:t>℃</m:t>
                              </m:r>
                            </m:oMath>
                          </a14:m>
                          <a:endParaRPr lang="en-US" sz="2400" dirty="0"/>
                        </a:p>
                        <a:p>
                          <a:pPr algn="ctr"/>
                          <a:endParaRPr lang="en-US" sz="2400" dirty="0"/>
                        </a:p>
                      </a:txBody>
                      <a:tcPr/>
                    </a:tc>
                  </a:tr>
                  <a:tr h="611275">
                    <a:tc>
                      <a:txBody>
                        <a:bodyPr/>
                        <a:lstStyle/>
                        <a:p>
                          <a:r>
                            <a:rPr lang="en-US" sz="2800" b="1" dirty="0" smtClean="0"/>
                            <a:t>Travel</a:t>
                          </a:r>
                          <a:r>
                            <a:rPr lang="en-US" sz="2800" b="1" baseline="0" dirty="0" smtClean="0"/>
                            <a:t> coffee cup w/ lid</a:t>
                          </a:r>
                          <a:endParaRPr lang="en-US" sz="28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79</a:t>
                          </a:r>
                          <a14:m>
                            <m:oMath xmlns:m="http://schemas.openxmlformats.org/officeDocument/2006/math">
                              <m:r>
                                <a:rPr lang="en-US" sz="2400" i="1" smtClean="0">
                                  <a:latin typeface="Cambria Math" panose="02040503050406030204" pitchFamily="18" charset="0"/>
                                  <a:ea typeface="Cambria Math" panose="02040503050406030204" pitchFamily="18" charset="0"/>
                                </a:rPr>
                                <m:t>℃</m:t>
                              </m:r>
                            </m:oMath>
                          </a14:m>
                          <a:endParaRPr lang="en-US" sz="2400" dirty="0"/>
                        </a:p>
                        <a:p>
                          <a:pPr algn="ct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59</a:t>
                          </a:r>
                          <a14:m>
                            <m:oMath xmlns:m="http://schemas.openxmlformats.org/officeDocument/2006/math">
                              <m:r>
                                <a:rPr lang="en-US" sz="2400" i="1" smtClean="0">
                                  <a:latin typeface="Cambria Math" panose="02040503050406030204" pitchFamily="18" charset="0"/>
                                  <a:ea typeface="Cambria Math" panose="02040503050406030204" pitchFamily="18" charset="0"/>
                                </a:rPr>
                                <m:t>℃</m:t>
                              </m:r>
                            </m:oMath>
                          </a14:m>
                          <a:endParaRPr lang="en-US" sz="2400" dirty="0"/>
                        </a:p>
                        <a:p>
                          <a:pPr algn="ct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20</a:t>
                          </a:r>
                          <a14:m>
                            <m:oMath xmlns:m="http://schemas.openxmlformats.org/officeDocument/2006/math">
                              <m:r>
                                <a:rPr lang="en-US" sz="2400" i="1" smtClean="0">
                                  <a:latin typeface="Cambria Math" panose="02040503050406030204" pitchFamily="18" charset="0"/>
                                  <a:ea typeface="Cambria Math" panose="02040503050406030204" pitchFamily="18" charset="0"/>
                                </a:rPr>
                                <m:t>℃</m:t>
                              </m:r>
                            </m:oMath>
                          </a14:m>
                          <a:endParaRPr lang="en-US" sz="2400" dirty="0"/>
                        </a:p>
                        <a:p>
                          <a:pPr algn="ctr"/>
                          <a:endParaRPr lang="en-US" sz="2400" dirty="0"/>
                        </a:p>
                      </a:txBody>
                      <a:tcPr/>
                    </a:tc>
                  </a:tr>
                  <a:tr h="611275">
                    <a:tc>
                      <a:txBody>
                        <a:bodyPr/>
                        <a:lstStyle/>
                        <a:p>
                          <a:r>
                            <a:rPr lang="en-US" sz="2800" b="1" dirty="0" smtClean="0"/>
                            <a:t>Plastic</a:t>
                          </a:r>
                          <a:r>
                            <a:rPr lang="en-US" sz="2800" b="1" baseline="0" dirty="0" smtClean="0"/>
                            <a:t> w/o lid</a:t>
                          </a:r>
                          <a:endParaRPr lang="en-US" sz="28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80</a:t>
                          </a:r>
                          <a14:m>
                            <m:oMath xmlns:m="http://schemas.openxmlformats.org/officeDocument/2006/math">
                              <m:r>
                                <a:rPr lang="en-US" sz="2400" i="1" smtClean="0">
                                  <a:latin typeface="Cambria Math" panose="02040503050406030204" pitchFamily="18" charset="0"/>
                                  <a:ea typeface="Cambria Math" panose="02040503050406030204" pitchFamily="18" charset="0"/>
                                </a:rPr>
                                <m:t>℃</m:t>
                              </m:r>
                            </m:oMath>
                          </a14:m>
                          <a:endParaRPr lang="en-US" sz="2400" dirty="0"/>
                        </a:p>
                        <a:p>
                          <a:pPr algn="ct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49</a:t>
                          </a:r>
                          <a14:m>
                            <m:oMath xmlns:m="http://schemas.openxmlformats.org/officeDocument/2006/math">
                              <m:r>
                                <a:rPr lang="en-US" sz="2400" i="1" smtClean="0">
                                  <a:latin typeface="Cambria Math" panose="02040503050406030204" pitchFamily="18" charset="0"/>
                                  <a:ea typeface="Cambria Math" panose="02040503050406030204" pitchFamily="18" charset="0"/>
                                </a:rPr>
                                <m:t>℃</m:t>
                              </m:r>
                            </m:oMath>
                          </a14:m>
                          <a:endParaRPr lang="en-US" sz="2400" dirty="0"/>
                        </a:p>
                        <a:p>
                          <a:pPr algn="ct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31</a:t>
                          </a:r>
                          <a14:m>
                            <m:oMath xmlns:m="http://schemas.openxmlformats.org/officeDocument/2006/math">
                              <m:r>
                                <a:rPr lang="en-US" sz="2400" i="1" smtClean="0">
                                  <a:latin typeface="Cambria Math" panose="02040503050406030204" pitchFamily="18" charset="0"/>
                                  <a:ea typeface="Cambria Math" panose="02040503050406030204" pitchFamily="18" charset="0"/>
                                </a:rPr>
                                <m:t>℃</m:t>
                              </m:r>
                            </m:oMath>
                          </a14:m>
                          <a:endParaRPr lang="en-US" sz="2400" dirty="0"/>
                        </a:p>
                        <a:p>
                          <a:pPr algn="ctr"/>
                          <a:endParaRPr lang="en-US" sz="2400" dirty="0"/>
                        </a:p>
                      </a:txBody>
                      <a:tcPr/>
                    </a:tc>
                  </a:tr>
                </a:tbl>
              </a:graphicData>
            </a:graphic>
          </p:graphicFrame>
        </mc:Choice>
        <mc:Fallback xmlns="">
          <p:graphicFrame>
            <p:nvGraphicFramePr>
              <p:cNvPr id="4" name="Content Placeholder 3"/>
              <p:cNvGraphicFramePr>
                <a:graphicFrameLocks noGrp="1"/>
              </p:cNvGraphicFramePr>
              <p:nvPr>
                <p:ph idx="1"/>
                <p:extLst>
                  <p:ext uri="{D42A27DB-BD31-4B8C-83A1-F6EECF244321}">
                    <p14:modId xmlns:p14="http://schemas.microsoft.com/office/powerpoint/2010/main" val="81962752"/>
                  </p:ext>
                </p:extLst>
              </p:nvPr>
            </p:nvGraphicFramePr>
            <p:xfrm>
              <a:off x="381000" y="1713579"/>
              <a:ext cx="8153400" cy="5112266"/>
            </p:xfrm>
            <a:graphic>
              <a:graphicData uri="http://schemas.openxmlformats.org/drawingml/2006/table">
                <a:tbl>
                  <a:tblPr firstRow="1" bandRow="1">
                    <a:tableStyleId>{5C22544A-7EE6-4342-B048-85BDC9FD1C3A}</a:tableStyleId>
                  </a:tblPr>
                  <a:tblGrid>
                    <a:gridCol w="2895600"/>
                    <a:gridCol w="1828800"/>
                    <a:gridCol w="1676400"/>
                    <a:gridCol w="1752600"/>
                  </a:tblGrid>
                  <a:tr h="753626">
                    <a:tc>
                      <a:txBody>
                        <a:bodyPr/>
                        <a:lstStyle/>
                        <a:p>
                          <a:r>
                            <a:rPr lang="en-US" dirty="0" smtClean="0"/>
                            <a:t>Type</a:t>
                          </a:r>
                          <a:r>
                            <a:rPr lang="en-US" baseline="0" dirty="0" smtClean="0"/>
                            <a:t> of cup</a:t>
                          </a:r>
                          <a:endParaRPr lang="en-US" dirty="0"/>
                        </a:p>
                      </a:txBody>
                      <a:tcPr/>
                    </a:tc>
                    <a:tc>
                      <a:txBody>
                        <a:bodyPr/>
                        <a:lstStyle/>
                        <a:p>
                          <a:r>
                            <a:rPr lang="en-US" dirty="0" smtClean="0"/>
                            <a:t>Starting temp.</a:t>
                          </a:r>
                          <a:endParaRPr lang="en-US" dirty="0"/>
                        </a:p>
                      </a:txBody>
                      <a:tcPr/>
                    </a:tc>
                    <a:tc>
                      <a:txBody>
                        <a:bodyPr/>
                        <a:lstStyle/>
                        <a:p>
                          <a:r>
                            <a:rPr lang="en-US" dirty="0" smtClean="0"/>
                            <a:t>After 15</a:t>
                          </a:r>
                          <a:r>
                            <a:rPr lang="en-US" baseline="0" dirty="0" smtClean="0"/>
                            <a:t> min</a:t>
                          </a:r>
                          <a:endParaRPr lang="en-US" dirty="0"/>
                        </a:p>
                      </a:txBody>
                      <a:tcPr/>
                    </a:tc>
                    <a:tc>
                      <a:txBody>
                        <a:bodyPr/>
                        <a:lstStyle/>
                        <a:p>
                          <a:r>
                            <a:rPr lang="en-US" dirty="0" smtClean="0"/>
                            <a:t>Temp. Change</a:t>
                          </a:r>
                          <a:endParaRPr lang="en-US" dirty="0"/>
                        </a:p>
                      </a:txBody>
                      <a:tcPr/>
                    </a:tc>
                  </a:tr>
                  <a:tr h="822960">
                    <a:tc>
                      <a:txBody>
                        <a:bodyPr/>
                        <a:lstStyle/>
                        <a:p>
                          <a:r>
                            <a:rPr lang="en-US" sz="2800" b="1" dirty="0" smtClean="0"/>
                            <a:t>Plastic</a:t>
                          </a:r>
                          <a:r>
                            <a:rPr lang="en-US" sz="2800" b="1" baseline="0" dirty="0" smtClean="0"/>
                            <a:t> cup w/ lid</a:t>
                          </a:r>
                          <a:endParaRPr lang="en-US" sz="2800" b="1" dirty="0"/>
                        </a:p>
                      </a:txBody>
                      <a:tcPr/>
                    </a:tc>
                    <a:tc>
                      <a:txBody>
                        <a:bodyPr/>
                        <a:lstStyle/>
                        <a:p>
                          <a:endParaRPr lang="en-US"/>
                        </a:p>
                      </a:txBody>
                      <a:tcPr>
                        <a:blipFill rotWithShape="0">
                          <a:blip r:embed="rId2"/>
                          <a:stretch>
                            <a:fillRect l="-158667" t="-95556" r="-189333" b="-431111"/>
                          </a:stretch>
                        </a:blipFill>
                      </a:tcPr>
                    </a:tc>
                    <a:tc>
                      <a:txBody>
                        <a:bodyPr/>
                        <a:lstStyle/>
                        <a:p>
                          <a:endParaRPr lang="en-US"/>
                        </a:p>
                      </a:txBody>
                      <a:tcPr>
                        <a:blipFill rotWithShape="0">
                          <a:blip r:embed="rId2"/>
                          <a:stretch>
                            <a:fillRect l="-282182" t="-95556" r="-106545" b="-431111"/>
                          </a:stretch>
                        </a:blipFill>
                      </a:tcPr>
                    </a:tc>
                    <a:tc>
                      <a:txBody>
                        <a:bodyPr/>
                        <a:lstStyle/>
                        <a:p>
                          <a:endParaRPr lang="en-US"/>
                        </a:p>
                      </a:txBody>
                      <a:tcPr>
                        <a:blipFill rotWithShape="0">
                          <a:blip r:embed="rId2"/>
                          <a:stretch>
                            <a:fillRect l="-364931" t="-95556" r="-1736" b="-431111"/>
                          </a:stretch>
                        </a:blipFill>
                      </a:tcPr>
                    </a:tc>
                  </a:tr>
                  <a:tr h="822960">
                    <a:tc>
                      <a:txBody>
                        <a:bodyPr/>
                        <a:lstStyle/>
                        <a:p>
                          <a:r>
                            <a:rPr lang="en-US" sz="2800" b="1" dirty="0" smtClean="0"/>
                            <a:t>Paper cup w/ lid</a:t>
                          </a:r>
                          <a:endParaRPr lang="en-US" sz="2800" b="1" dirty="0"/>
                        </a:p>
                      </a:txBody>
                      <a:tcPr/>
                    </a:tc>
                    <a:tc>
                      <a:txBody>
                        <a:bodyPr/>
                        <a:lstStyle/>
                        <a:p>
                          <a:endParaRPr lang="en-US"/>
                        </a:p>
                      </a:txBody>
                      <a:tcPr>
                        <a:blipFill rotWithShape="0">
                          <a:blip r:embed="rId2"/>
                          <a:stretch>
                            <a:fillRect l="-158667" t="-195556" r="-189333" b="-331111"/>
                          </a:stretch>
                        </a:blipFill>
                      </a:tcPr>
                    </a:tc>
                    <a:tc>
                      <a:txBody>
                        <a:bodyPr/>
                        <a:lstStyle/>
                        <a:p>
                          <a:endParaRPr lang="en-US"/>
                        </a:p>
                      </a:txBody>
                      <a:tcPr>
                        <a:blipFill rotWithShape="0">
                          <a:blip r:embed="rId2"/>
                          <a:stretch>
                            <a:fillRect l="-282182" t="-195556" r="-106545" b="-331111"/>
                          </a:stretch>
                        </a:blipFill>
                      </a:tcPr>
                    </a:tc>
                    <a:tc>
                      <a:txBody>
                        <a:bodyPr/>
                        <a:lstStyle/>
                        <a:p>
                          <a:endParaRPr lang="en-US"/>
                        </a:p>
                      </a:txBody>
                      <a:tcPr>
                        <a:blipFill rotWithShape="0">
                          <a:blip r:embed="rId2"/>
                          <a:stretch>
                            <a:fillRect l="-364931" t="-195556" r="-1736" b="-331111"/>
                          </a:stretch>
                        </a:blipFill>
                      </a:tcPr>
                    </a:tc>
                  </a:tr>
                  <a:tr h="944880">
                    <a:tc>
                      <a:txBody>
                        <a:bodyPr/>
                        <a:lstStyle/>
                        <a:p>
                          <a:r>
                            <a:rPr lang="en-US" sz="2800" b="1" dirty="0" smtClean="0"/>
                            <a:t>Styrofoam cup w/ lid</a:t>
                          </a:r>
                          <a:endParaRPr lang="en-US" sz="2800" b="1" dirty="0"/>
                        </a:p>
                      </a:txBody>
                      <a:tcPr/>
                    </a:tc>
                    <a:tc>
                      <a:txBody>
                        <a:bodyPr/>
                        <a:lstStyle/>
                        <a:p>
                          <a:endParaRPr lang="en-US"/>
                        </a:p>
                      </a:txBody>
                      <a:tcPr>
                        <a:blipFill rotWithShape="0">
                          <a:blip r:embed="rId2"/>
                          <a:stretch>
                            <a:fillRect l="-158667" t="-257419" r="-189333" b="-188387"/>
                          </a:stretch>
                        </a:blipFill>
                      </a:tcPr>
                    </a:tc>
                    <a:tc>
                      <a:txBody>
                        <a:bodyPr/>
                        <a:lstStyle/>
                        <a:p>
                          <a:endParaRPr lang="en-US"/>
                        </a:p>
                      </a:txBody>
                      <a:tcPr>
                        <a:blipFill rotWithShape="0">
                          <a:blip r:embed="rId2"/>
                          <a:stretch>
                            <a:fillRect l="-282182" t="-257419" r="-106545" b="-188387"/>
                          </a:stretch>
                        </a:blipFill>
                      </a:tcPr>
                    </a:tc>
                    <a:tc>
                      <a:txBody>
                        <a:bodyPr/>
                        <a:lstStyle/>
                        <a:p>
                          <a:endParaRPr lang="en-US"/>
                        </a:p>
                      </a:txBody>
                      <a:tcPr>
                        <a:blipFill rotWithShape="0">
                          <a:blip r:embed="rId2"/>
                          <a:stretch>
                            <a:fillRect l="-364931" t="-257419" r="-1736" b="-188387"/>
                          </a:stretch>
                        </a:blipFill>
                      </a:tcPr>
                    </a:tc>
                  </a:tr>
                  <a:tr h="944880">
                    <a:tc>
                      <a:txBody>
                        <a:bodyPr/>
                        <a:lstStyle/>
                        <a:p>
                          <a:r>
                            <a:rPr lang="en-US" sz="2800" b="1" dirty="0" smtClean="0"/>
                            <a:t>Travel</a:t>
                          </a:r>
                          <a:r>
                            <a:rPr lang="en-US" sz="2800" b="1" baseline="0" dirty="0" smtClean="0"/>
                            <a:t> coffee cup w/ lid</a:t>
                          </a:r>
                          <a:endParaRPr lang="en-US" sz="2800" b="1" dirty="0"/>
                        </a:p>
                      </a:txBody>
                      <a:tcPr/>
                    </a:tc>
                    <a:tc>
                      <a:txBody>
                        <a:bodyPr/>
                        <a:lstStyle/>
                        <a:p>
                          <a:endParaRPr lang="en-US"/>
                        </a:p>
                      </a:txBody>
                      <a:tcPr>
                        <a:blipFill rotWithShape="0">
                          <a:blip r:embed="rId2"/>
                          <a:stretch>
                            <a:fillRect l="-158667" t="-357419" r="-189333" b="-88387"/>
                          </a:stretch>
                        </a:blipFill>
                      </a:tcPr>
                    </a:tc>
                    <a:tc>
                      <a:txBody>
                        <a:bodyPr/>
                        <a:lstStyle/>
                        <a:p>
                          <a:endParaRPr lang="en-US"/>
                        </a:p>
                      </a:txBody>
                      <a:tcPr>
                        <a:blipFill rotWithShape="0">
                          <a:blip r:embed="rId2"/>
                          <a:stretch>
                            <a:fillRect l="-282182" t="-357419" r="-106545" b="-88387"/>
                          </a:stretch>
                        </a:blipFill>
                      </a:tcPr>
                    </a:tc>
                    <a:tc>
                      <a:txBody>
                        <a:bodyPr/>
                        <a:lstStyle/>
                        <a:p>
                          <a:endParaRPr lang="en-US"/>
                        </a:p>
                      </a:txBody>
                      <a:tcPr>
                        <a:blipFill rotWithShape="0">
                          <a:blip r:embed="rId2"/>
                          <a:stretch>
                            <a:fillRect l="-364931" t="-357419" r="-1736" b="-88387"/>
                          </a:stretch>
                        </a:blipFill>
                      </a:tcPr>
                    </a:tc>
                  </a:tr>
                  <a:tr h="822960">
                    <a:tc>
                      <a:txBody>
                        <a:bodyPr/>
                        <a:lstStyle/>
                        <a:p>
                          <a:r>
                            <a:rPr lang="en-US" sz="2800" b="1" dirty="0" smtClean="0"/>
                            <a:t>Plastic</a:t>
                          </a:r>
                          <a:r>
                            <a:rPr lang="en-US" sz="2800" b="1" baseline="0" dirty="0" smtClean="0"/>
                            <a:t> w/o lid</a:t>
                          </a:r>
                          <a:endParaRPr lang="en-US" sz="2800" b="1" dirty="0"/>
                        </a:p>
                      </a:txBody>
                      <a:tcPr/>
                    </a:tc>
                    <a:tc>
                      <a:txBody>
                        <a:bodyPr/>
                        <a:lstStyle/>
                        <a:p>
                          <a:endParaRPr lang="en-US"/>
                        </a:p>
                      </a:txBody>
                      <a:tcPr>
                        <a:blipFill rotWithShape="0">
                          <a:blip r:embed="rId2"/>
                          <a:stretch>
                            <a:fillRect l="-158667" t="-525185" r="-189333" b="-1481"/>
                          </a:stretch>
                        </a:blipFill>
                      </a:tcPr>
                    </a:tc>
                    <a:tc>
                      <a:txBody>
                        <a:bodyPr/>
                        <a:lstStyle/>
                        <a:p>
                          <a:endParaRPr lang="en-US"/>
                        </a:p>
                      </a:txBody>
                      <a:tcPr>
                        <a:blipFill rotWithShape="0">
                          <a:blip r:embed="rId2"/>
                          <a:stretch>
                            <a:fillRect l="-282182" t="-525185" r="-106545" b="-1481"/>
                          </a:stretch>
                        </a:blipFill>
                      </a:tcPr>
                    </a:tc>
                    <a:tc>
                      <a:txBody>
                        <a:bodyPr/>
                        <a:lstStyle/>
                        <a:p>
                          <a:endParaRPr lang="en-US"/>
                        </a:p>
                      </a:txBody>
                      <a:tcPr>
                        <a:blipFill rotWithShape="0">
                          <a:blip r:embed="rId2"/>
                          <a:stretch>
                            <a:fillRect l="-364931" t="-525185" r="-1736" b="-1481"/>
                          </a:stretch>
                        </a:blipFill>
                      </a:tcPr>
                    </a:tc>
                  </a:tr>
                </a:tbl>
              </a:graphicData>
            </a:graphic>
          </p:graphicFrame>
        </mc:Fallback>
      </mc:AlternateContent>
    </p:spTree>
    <p:extLst>
      <p:ext uri="{BB962C8B-B14F-4D97-AF65-F5344CB8AC3E}">
        <p14:creationId xmlns:p14="http://schemas.microsoft.com/office/powerpoint/2010/main" val="15245175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sz="4000" b="1" dirty="0" smtClean="0"/>
              <a:t>QOD 5 - Page Keeley Probe</a:t>
            </a:r>
            <a:endParaRPr lang="en-US" sz="4000" b="1" dirty="0"/>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8864" t="6353" r="23750" b="6727"/>
          <a:stretch/>
        </p:blipFill>
        <p:spPr bwMode="auto">
          <a:xfrm>
            <a:off x="762000" y="762000"/>
            <a:ext cx="7543800" cy="6081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33458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Reading a thermometer…</a:t>
            </a:r>
            <a:endParaRPr lang="en-US" sz="4800" b="1" dirty="0"/>
          </a:p>
        </p:txBody>
      </p:sp>
      <p:sp>
        <p:nvSpPr>
          <p:cNvPr id="3" name="Content Placeholder 2"/>
          <p:cNvSpPr>
            <a:spLocks noGrp="1"/>
          </p:cNvSpPr>
          <p:nvPr>
            <p:ph idx="1"/>
          </p:nvPr>
        </p:nvSpPr>
        <p:spPr>
          <a:xfrm>
            <a:off x="228600" y="1447800"/>
            <a:ext cx="8458200" cy="5257800"/>
          </a:xfrm>
        </p:spPr>
        <p:txBody>
          <a:bodyPr>
            <a:normAutofit lnSpcReduction="10000"/>
          </a:bodyPr>
          <a:lstStyle/>
          <a:p>
            <a:r>
              <a:rPr lang="en-US" sz="3600" b="1" dirty="0" smtClean="0"/>
              <a:t>The mercury (or other substance) in a thermometer expands and contracts with changes in temperature.</a:t>
            </a:r>
          </a:p>
          <a:p>
            <a:pPr lvl="1"/>
            <a:r>
              <a:rPr lang="en-US" sz="3200" b="1" dirty="0" smtClean="0"/>
              <a:t>When particles of a substance heat up, they move faster and expand.</a:t>
            </a:r>
          </a:p>
          <a:p>
            <a:r>
              <a:rPr lang="en-US" sz="3600" b="1" dirty="0" smtClean="0"/>
              <a:t>Measured in degrees Celsius (</a:t>
            </a:r>
            <a:r>
              <a:rPr lang="en-US" sz="3600" b="1" dirty="0" smtClean="0">
                <a:sym typeface="Symbol"/>
              </a:rPr>
              <a:t></a:t>
            </a:r>
            <a:r>
              <a:rPr lang="en-US" sz="3600" b="1" dirty="0" smtClean="0"/>
              <a:t>C), degrees Fahrenheit (</a:t>
            </a:r>
            <a:r>
              <a:rPr lang="en-US" sz="3600" b="1" dirty="0" smtClean="0">
                <a:sym typeface="Symbol"/>
              </a:rPr>
              <a:t></a:t>
            </a:r>
            <a:r>
              <a:rPr lang="en-US" sz="3600" b="1" dirty="0" smtClean="0"/>
              <a:t>F), or Kelvin (K). </a:t>
            </a:r>
          </a:p>
          <a:p>
            <a:r>
              <a:rPr lang="en-US" sz="3600" dirty="0" smtClean="0"/>
              <a:t>(Hold plastic part of thermometer so the temperature of your hand does not affect the reading.)</a:t>
            </a:r>
            <a:endParaRPr lang="en-US" sz="3600" dirty="0"/>
          </a:p>
        </p:txBody>
      </p:sp>
    </p:spTree>
    <p:extLst>
      <p:ext uri="{BB962C8B-B14F-4D97-AF65-F5344CB8AC3E}">
        <p14:creationId xmlns:p14="http://schemas.microsoft.com/office/powerpoint/2010/main" val="3915524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Temperature change After 15 Minutes Conductor Test w/ Ice &amp; Soda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71017250"/>
              </p:ext>
            </p:extLst>
          </p:nvPr>
        </p:nvGraphicFramePr>
        <p:xfrm>
          <a:off x="457200" y="1600200"/>
          <a:ext cx="8229600" cy="16560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Material</a:t>
                      </a:r>
                      <a:endParaRPr lang="en-US" dirty="0"/>
                    </a:p>
                  </a:txBody>
                  <a:tcPr/>
                </a:tc>
                <a:tc>
                  <a:txBody>
                    <a:bodyPr/>
                    <a:lstStyle/>
                    <a:p>
                      <a:r>
                        <a:rPr lang="en-US" dirty="0" smtClean="0"/>
                        <a:t>Starting Temp</a:t>
                      </a:r>
                      <a:endParaRPr lang="en-US" dirty="0"/>
                    </a:p>
                  </a:txBody>
                  <a:tcPr/>
                </a:tc>
                <a:tc>
                  <a:txBody>
                    <a:bodyPr/>
                    <a:lstStyle/>
                    <a:p>
                      <a:r>
                        <a:rPr lang="en-US" dirty="0" smtClean="0"/>
                        <a:t>Average Ending</a:t>
                      </a:r>
                      <a:r>
                        <a:rPr lang="en-US" baseline="0" dirty="0" smtClean="0"/>
                        <a:t> Temp</a:t>
                      </a:r>
                      <a:endParaRPr lang="en-US" dirty="0"/>
                    </a:p>
                  </a:txBody>
                  <a:tcPr/>
                </a:tc>
              </a:tr>
              <a:tr h="370840">
                <a:tc>
                  <a:txBody>
                    <a:bodyPr/>
                    <a:lstStyle/>
                    <a:p>
                      <a:r>
                        <a:rPr lang="en-US" dirty="0" smtClean="0"/>
                        <a:t>Metal</a:t>
                      </a:r>
                      <a:r>
                        <a:rPr lang="en-US" baseline="0" dirty="0" smtClean="0"/>
                        <a:t> Can</a:t>
                      </a:r>
                      <a:endParaRPr lang="en-US" dirty="0"/>
                    </a:p>
                  </a:txBody>
                  <a:tcPr/>
                </a:tc>
                <a:tc>
                  <a:txBody>
                    <a:bodyPr/>
                    <a:lstStyle/>
                    <a:p>
                      <a:r>
                        <a:rPr lang="en-US" dirty="0" smtClean="0"/>
                        <a:t>21 C</a:t>
                      </a:r>
                      <a:endParaRPr lang="en-US" dirty="0"/>
                    </a:p>
                  </a:txBody>
                  <a:tcPr/>
                </a:tc>
                <a:tc>
                  <a:txBody>
                    <a:bodyPr/>
                    <a:lstStyle/>
                    <a:p>
                      <a:r>
                        <a:rPr lang="en-US" dirty="0" smtClean="0"/>
                        <a:t>______C</a:t>
                      </a:r>
                      <a:endParaRPr lang="en-US" dirty="0"/>
                    </a:p>
                  </a:txBody>
                  <a:tcPr/>
                </a:tc>
              </a:tr>
              <a:tr h="370840">
                <a:tc>
                  <a:txBody>
                    <a:bodyPr/>
                    <a:lstStyle/>
                    <a:p>
                      <a:r>
                        <a:rPr lang="en-US" dirty="0" smtClean="0"/>
                        <a:t>Plastic</a:t>
                      </a:r>
                      <a:r>
                        <a:rPr lang="en-US" baseline="0" dirty="0" smtClean="0"/>
                        <a:t> Bottle</a:t>
                      </a:r>
                    </a:p>
                    <a:p>
                      <a:endParaRPr lang="en-US" baseline="0" dirty="0" smtClean="0"/>
                    </a:p>
                    <a:p>
                      <a:r>
                        <a:rPr lang="en-US" baseline="0" dirty="0" smtClean="0"/>
                        <a:t>Glass Bottle</a:t>
                      </a:r>
                      <a:endParaRPr lang="en-US" dirty="0"/>
                    </a:p>
                  </a:txBody>
                  <a:tcPr/>
                </a:tc>
                <a:tc>
                  <a:txBody>
                    <a:bodyPr/>
                    <a:lstStyle/>
                    <a:p>
                      <a:r>
                        <a:rPr lang="en-US" dirty="0" smtClean="0"/>
                        <a:t>21</a:t>
                      </a:r>
                      <a:r>
                        <a:rPr lang="en-US" baseline="0" dirty="0" smtClean="0"/>
                        <a:t> C</a:t>
                      </a:r>
                    </a:p>
                    <a:p>
                      <a:endParaRPr lang="en-US" baseline="0" dirty="0" smtClean="0"/>
                    </a:p>
                    <a:p>
                      <a:r>
                        <a:rPr lang="en-US" baseline="0" dirty="0" smtClean="0"/>
                        <a:t>21 C</a:t>
                      </a:r>
                      <a:endParaRPr lang="en-US" dirty="0"/>
                    </a:p>
                  </a:txBody>
                  <a:tcPr/>
                </a:tc>
                <a:tc>
                  <a:txBody>
                    <a:bodyPr/>
                    <a:lstStyle/>
                    <a:p>
                      <a:r>
                        <a:rPr lang="en-US" baseline="0" dirty="0" smtClean="0"/>
                        <a:t>______ C</a:t>
                      </a:r>
                      <a:endParaRPr lang="en-US" dirty="0" smtClean="0"/>
                    </a:p>
                    <a:p>
                      <a:endParaRPr lang="en-US" dirty="0" smtClean="0"/>
                    </a:p>
                    <a:p>
                      <a:r>
                        <a:rPr lang="en-US" baseline="0" dirty="0" smtClean="0"/>
                        <a:t>______C</a:t>
                      </a:r>
                      <a:endParaRPr lang="en-US" dirty="0"/>
                    </a:p>
                  </a:txBody>
                  <a:tcPr/>
                </a:tc>
              </a:tr>
            </a:tbl>
          </a:graphicData>
        </a:graphic>
      </p:graphicFrame>
    </p:spTree>
    <p:extLst>
      <p:ext uri="{BB962C8B-B14F-4D97-AF65-F5344CB8AC3E}">
        <p14:creationId xmlns:p14="http://schemas.microsoft.com/office/powerpoint/2010/main" val="22462142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482"/>
            <a:ext cx="8229600" cy="1143000"/>
          </a:xfrm>
        </p:spPr>
        <p:txBody>
          <a:bodyPr>
            <a:normAutofit/>
          </a:bodyPr>
          <a:lstStyle/>
          <a:p>
            <a:r>
              <a:rPr lang="en-US" sz="5400" b="1" u="sng" dirty="0" smtClean="0"/>
              <a:t>Movement of Heat</a:t>
            </a:r>
            <a:endParaRPr lang="en-US" sz="5400" b="1" u="sng" dirty="0"/>
          </a:p>
        </p:txBody>
      </p:sp>
      <p:sp>
        <p:nvSpPr>
          <p:cNvPr id="3" name="Content Placeholder 2"/>
          <p:cNvSpPr>
            <a:spLocks noGrp="1"/>
          </p:cNvSpPr>
          <p:nvPr>
            <p:ph idx="1"/>
          </p:nvPr>
        </p:nvSpPr>
        <p:spPr>
          <a:xfrm>
            <a:off x="152400" y="1219200"/>
            <a:ext cx="8763000" cy="5486400"/>
          </a:xfrm>
        </p:spPr>
        <p:txBody>
          <a:bodyPr>
            <a:normAutofit lnSpcReduction="10000"/>
          </a:bodyPr>
          <a:lstStyle/>
          <a:p>
            <a:pPr marL="0" indent="0">
              <a:buNone/>
            </a:pPr>
            <a:r>
              <a:rPr lang="en-US" sz="3600" b="1" dirty="0" smtClean="0"/>
              <a:t>Thermal energy is transferred as heat from warmer objects to cooler objects until both reach the same temperature (equilibrium).</a:t>
            </a:r>
          </a:p>
          <a:p>
            <a:pPr marL="0" indent="0">
              <a:buNone/>
            </a:pPr>
            <a:endParaRPr lang="en-US" sz="5400" b="1" dirty="0"/>
          </a:p>
          <a:p>
            <a:pPr marL="0" indent="0">
              <a:buNone/>
            </a:pPr>
            <a:r>
              <a:rPr lang="en-US" sz="3600" b="1" dirty="0" smtClean="0"/>
              <a:t>			Energy is transferred from 				the soup to the air around it. </a:t>
            </a:r>
          </a:p>
          <a:p>
            <a:pPr marL="0" indent="0">
              <a:buNone/>
            </a:pPr>
            <a:endParaRPr lang="en-US" b="1" dirty="0" smtClean="0"/>
          </a:p>
          <a:p>
            <a:pPr marL="0" indent="0">
              <a:buNone/>
            </a:pPr>
            <a:r>
              <a:rPr lang="en-US" sz="3600" b="1" dirty="0" smtClean="0"/>
              <a:t> -Eventually the thermal energy will transfer until they reach the same temperature.</a:t>
            </a:r>
            <a:endParaRPr lang="en-US" sz="3600" b="1" dirty="0"/>
          </a:p>
        </p:txBody>
      </p:sp>
      <p:pic>
        <p:nvPicPr>
          <p:cNvPr id="1028" name="Picture 4" descr="https://encrypted-tbn0.gstatic.com/images?q=tbn:ANd9GcSADrcVXNLm80F2lA70r8y72rAyF_l16HASeCkWYWh7HQfW0kq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4900" y="3429000"/>
            <a:ext cx="1447800" cy="168445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2412" y="1066800"/>
            <a:ext cx="8686800" cy="21336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rot="5400000" flipH="1">
            <a:off x="3959484" y="4622872"/>
            <a:ext cx="380999" cy="43165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rot="5400000" flipH="1">
            <a:off x="6045126" y="4622872"/>
            <a:ext cx="381000" cy="431653"/>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235583" y="4882626"/>
            <a:ext cx="1828800" cy="461665"/>
          </a:xfrm>
          <a:prstGeom prst="rect">
            <a:avLst/>
          </a:prstGeom>
          <a:noFill/>
        </p:spPr>
        <p:txBody>
          <a:bodyPr wrap="square" rtlCol="0">
            <a:spAutoFit/>
          </a:bodyPr>
          <a:lstStyle/>
          <a:p>
            <a:pPr algn="ctr"/>
            <a:r>
              <a:rPr lang="en-US" sz="2400" dirty="0" smtClean="0"/>
              <a:t>warmer</a:t>
            </a:r>
            <a:endParaRPr lang="en-US" sz="2400" dirty="0"/>
          </a:p>
        </p:txBody>
      </p:sp>
      <p:sp>
        <p:nvSpPr>
          <p:cNvPr id="23" name="TextBox 22"/>
          <p:cNvSpPr txBox="1"/>
          <p:nvPr/>
        </p:nvSpPr>
        <p:spPr>
          <a:xfrm>
            <a:off x="5410200" y="4896071"/>
            <a:ext cx="1828800" cy="461665"/>
          </a:xfrm>
          <a:prstGeom prst="rect">
            <a:avLst/>
          </a:prstGeom>
          <a:noFill/>
        </p:spPr>
        <p:txBody>
          <a:bodyPr wrap="square" rtlCol="0">
            <a:spAutoFit/>
          </a:bodyPr>
          <a:lstStyle/>
          <a:p>
            <a:pPr algn="ctr"/>
            <a:r>
              <a:rPr lang="en-US" sz="2400" dirty="0" smtClean="0"/>
              <a:t>cooler</a:t>
            </a:r>
            <a:endParaRPr lang="en-US" sz="2400" dirty="0"/>
          </a:p>
        </p:txBody>
      </p:sp>
    </p:spTree>
    <p:extLst>
      <p:ext uri="{BB962C8B-B14F-4D97-AF65-F5344CB8AC3E}">
        <p14:creationId xmlns:p14="http://schemas.microsoft.com/office/powerpoint/2010/main" val="1213221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1028"/>
                                        </p:tgtEl>
                                        <p:attrNameLst>
                                          <p:attrName>style.visibility</p:attrName>
                                        </p:attrNameLst>
                                      </p:cBhvr>
                                      <p:to>
                                        <p:strVal val="visible"/>
                                      </p:to>
                                    </p:set>
                                    <p:anim calcmode="lin" valueType="num">
                                      <p:cBhvr>
                                        <p:cTn id="17" dur="1000" fill="hold"/>
                                        <p:tgtEl>
                                          <p:spTgt spid="1028"/>
                                        </p:tgtEl>
                                        <p:attrNameLst>
                                          <p:attrName>ppt_w</p:attrName>
                                        </p:attrNameLst>
                                      </p:cBhvr>
                                      <p:tavLst>
                                        <p:tav tm="0">
                                          <p:val>
                                            <p:fltVal val="0"/>
                                          </p:val>
                                        </p:tav>
                                        <p:tav tm="100000">
                                          <p:val>
                                            <p:strVal val="#ppt_w"/>
                                          </p:val>
                                        </p:tav>
                                      </p:tavLst>
                                    </p:anim>
                                    <p:anim calcmode="lin" valueType="num">
                                      <p:cBhvr>
                                        <p:cTn id="18" dur="1000" fill="hold"/>
                                        <p:tgtEl>
                                          <p:spTgt spid="1028"/>
                                        </p:tgtEl>
                                        <p:attrNameLst>
                                          <p:attrName>ppt_h</p:attrName>
                                        </p:attrNameLst>
                                      </p:cBhvr>
                                      <p:tavLst>
                                        <p:tav tm="0">
                                          <p:val>
                                            <p:fltVal val="0"/>
                                          </p:val>
                                        </p:tav>
                                        <p:tav tm="100000">
                                          <p:val>
                                            <p:strVal val="#ppt_h"/>
                                          </p:val>
                                        </p:tav>
                                      </p:tavLst>
                                    </p:anim>
                                    <p:anim calcmode="lin" valueType="num">
                                      <p:cBhvr>
                                        <p:cTn id="19" dur="1000" fill="hold"/>
                                        <p:tgtEl>
                                          <p:spTgt spid="1028"/>
                                        </p:tgtEl>
                                        <p:attrNameLst>
                                          <p:attrName>style.rotation</p:attrName>
                                        </p:attrNameLst>
                                      </p:cBhvr>
                                      <p:tavLst>
                                        <p:tav tm="0">
                                          <p:val>
                                            <p:fltVal val="90"/>
                                          </p:val>
                                        </p:tav>
                                        <p:tav tm="100000">
                                          <p:val>
                                            <p:fltVal val="0"/>
                                          </p:val>
                                        </p:tav>
                                      </p:tavLst>
                                    </p:anim>
                                    <p:animEffect transition="in" filter="fade">
                                      <p:cBhvr>
                                        <p:cTn id="20" dur="1000"/>
                                        <p:tgtEl>
                                          <p:spTgt spid="1028"/>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5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500"/>
                                        <p:tgtEl>
                                          <p:spTgt spid="23"/>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3">
                                            <p:txEl>
                                              <p:pRg st="4" end="4"/>
                                            </p:txEl>
                                          </p:spTgt>
                                        </p:tgtEl>
                                        <p:attrNameLst>
                                          <p:attrName>style.visibility</p:attrName>
                                        </p:attrNameLst>
                                      </p:cBhvr>
                                      <p:to>
                                        <p:strVal val="visible"/>
                                      </p:to>
                                    </p:set>
                                    <p:anim calcmode="lin" valueType="num">
                                      <p:cBhvr additive="base">
                                        <p:cTn id="5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8" grpId="0" animBg="1"/>
      <p:bldP spid="21" grpId="0" animBg="1"/>
      <p:bldP spid="19" grpId="0"/>
      <p:bldP spid="2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765854849"/>
              </p:ext>
            </p:extLst>
          </p:nvPr>
        </p:nvGraphicFramePr>
        <p:xfrm>
          <a:off x="457200" y="685800"/>
          <a:ext cx="8229600" cy="3810002"/>
        </p:xfrm>
        <a:graphic>
          <a:graphicData uri="http://schemas.openxmlformats.org/drawingml/2006/table">
            <a:tbl>
              <a:tblPr firstRow="1" bandRow="1">
                <a:tableStyleId>{5C22544A-7EE6-4342-B048-85BDC9FD1C3A}</a:tableStyleId>
              </a:tblPr>
              <a:tblGrid>
                <a:gridCol w="2743200"/>
                <a:gridCol w="2743200"/>
                <a:gridCol w="2743200"/>
              </a:tblGrid>
              <a:tr h="614516">
                <a:tc gridSpan="3">
                  <a:txBody>
                    <a:bodyPr/>
                    <a:lstStyle/>
                    <a:p>
                      <a:pPr algn="ctr"/>
                      <a:r>
                        <a:rPr lang="en-US" sz="2400" dirty="0" smtClean="0"/>
                        <a:t>Hot &amp; Cold Water Reaching Equilibrium</a:t>
                      </a:r>
                      <a:r>
                        <a:rPr lang="en-US" sz="2400" baseline="0" dirty="0" smtClean="0"/>
                        <a:t> in Room Temperature</a:t>
                      </a:r>
                      <a:endParaRPr lang="en-US" sz="2400" dirty="0"/>
                    </a:p>
                  </a:txBody>
                  <a:tcPr/>
                </a:tc>
                <a:tc hMerge="1">
                  <a:txBody>
                    <a:bodyPr/>
                    <a:lstStyle/>
                    <a:p>
                      <a:endParaRPr lang="en-US" dirty="0"/>
                    </a:p>
                  </a:txBody>
                  <a:tcPr/>
                </a:tc>
                <a:tc hMerge="1">
                  <a:txBody>
                    <a:bodyPr/>
                    <a:lstStyle/>
                    <a:p>
                      <a:endParaRPr lang="en-US" dirty="0"/>
                    </a:p>
                  </a:txBody>
                  <a:tcPr/>
                </a:tc>
              </a:tr>
              <a:tr h="532581">
                <a:tc>
                  <a:txBody>
                    <a:bodyPr/>
                    <a:lstStyle/>
                    <a:p>
                      <a:pPr algn="ctr"/>
                      <a:r>
                        <a:rPr lang="en-US" sz="2000" b="1" dirty="0" smtClean="0"/>
                        <a:t>Time (minutes)</a:t>
                      </a:r>
                      <a:endParaRPr lang="en-US" sz="2000" b="1" dirty="0"/>
                    </a:p>
                  </a:txBody>
                  <a:tcPr/>
                </a:tc>
                <a:tc>
                  <a:txBody>
                    <a:bodyPr/>
                    <a:lstStyle/>
                    <a:p>
                      <a:pPr algn="ctr"/>
                      <a:r>
                        <a:rPr lang="en-US" sz="2000" b="1" dirty="0" smtClean="0"/>
                        <a:t>Hot Water Temp.</a:t>
                      </a:r>
                      <a:r>
                        <a:rPr lang="en-US" sz="2000" b="1" baseline="0" dirty="0" smtClean="0"/>
                        <a:t>  (</a:t>
                      </a:r>
                      <a:r>
                        <a:rPr lang="en-US" sz="2000" b="1" baseline="0" dirty="0" smtClean="0">
                          <a:sym typeface="Symbol"/>
                        </a:rPr>
                        <a:t>C)</a:t>
                      </a:r>
                      <a:endParaRPr lang="en-US" sz="2000" b="1" dirty="0"/>
                    </a:p>
                  </a:txBody>
                  <a:tcPr/>
                </a:tc>
                <a:tc>
                  <a:txBody>
                    <a:bodyPr/>
                    <a:lstStyle/>
                    <a:p>
                      <a:pPr algn="ctr"/>
                      <a:r>
                        <a:rPr lang="en-US" sz="2000" b="1" dirty="0" smtClean="0"/>
                        <a:t>Cold Water Temp.  (</a:t>
                      </a:r>
                      <a:r>
                        <a:rPr lang="en-US" sz="2000" b="1" baseline="0" dirty="0" smtClean="0">
                          <a:sym typeface="Symbol"/>
                        </a:rPr>
                        <a:t>C)</a:t>
                      </a:r>
                      <a:endParaRPr lang="en-US" sz="2000" b="1" dirty="0"/>
                    </a:p>
                  </a:txBody>
                  <a:tcPr/>
                </a:tc>
              </a:tr>
              <a:tr h="532581">
                <a:tc>
                  <a:txBody>
                    <a:bodyPr/>
                    <a:lstStyle/>
                    <a:p>
                      <a:pPr algn="ctr"/>
                      <a:r>
                        <a:rPr lang="en-US" sz="2000" dirty="0" smtClean="0"/>
                        <a:t>0</a:t>
                      </a:r>
                      <a:endParaRPr lang="en-US" sz="2000" dirty="0"/>
                    </a:p>
                  </a:txBody>
                  <a:tcPr/>
                </a:tc>
                <a:tc>
                  <a:txBody>
                    <a:bodyPr/>
                    <a:lstStyle/>
                    <a:p>
                      <a:pPr algn="ctr"/>
                      <a:endParaRPr lang="en-US" sz="2000" dirty="0"/>
                    </a:p>
                  </a:txBody>
                  <a:tcPr/>
                </a:tc>
                <a:tc>
                  <a:txBody>
                    <a:bodyPr/>
                    <a:lstStyle/>
                    <a:p>
                      <a:pPr algn="ctr"/>
                      <a:endParaRPr lang="en-US" sz="2000" dirty="0"/>
                    </a:p>
                  </a:txBody>
                  <a:tcPr/>
                </a:tc>
              </a:tr>
              <a:tr h="532581">
                <a:tc>
                  <a:txBody>
                    <a:bodyPr/>
                    <a:lstStyle/>
                    <a:p>
                      <a:pPr algn="ctr"/>
                      <a:r>
                        <a:rPr lang="en-US" sz="2000" dirty="0" smtClean="0"/>
                        <a:t>5</a:t>
                      </a:r>
                      <a:endParaRPr lang="en-US" sz="2000" dirty="0"/>
                    </a:p>
                  </a:txBody>
                  <a:tcPr/>
                </a:tc>
                <a:tc>
                  <a:txBody>
                    <a:bodyPr/>
                    <a:lstStyle/>
                    <a:p>
                      <a:pPr algn="ctr"/>
                      <a:endParaRPr lang="en-US" sz="2000"/>
                    </a:p>
                  </a:txBody>
                  <a:tcPr/>
                </a:tc>
                <a:tc>
                  <a:txBody>
                    <a:bodyPr/>
                    <a:lstStyle/>
                    <a:p>
                      <a:pPr algn="ctr"/>
                      <a:endParaRPr lang="en-US" sz="2000" dirty="0"/>
                    </a:p>
                  </a:txBody>
                  <a:tcPr/>
                </a:tc>
              </a:tr>
              <a:tr h="532581">
                <a:tc>
                  <a:txBody>
                    <a:bodyPr/>
                    <a:lstStyle/>
                    <a:p>
                      <a:pPr algn="ctr"/>
                      <a:r>
                        <a:rPr lang="en-US" sz="2000" dirty="0" smtClean="0"/>
                        <a:t>10</a:t>
                      </a:r>
                      <a:endParaRPr lang="en-US" sz="2000" dirty="0"/>
                    </a:p>
                  </a:txBody>
                  <a:tcPr/>
                </a:tc>
                <a:tc>
                  <a:txBody>
                    <a:bodyPr/>
                    <a:lstStyle/>
                    <a:p>
                      <a:pPr algn="ctr"/>
                      <a:endParaRPr lang="en-US" sz="2000"/>
                    </a:p>
                  </a:txBody>
                  <a:tcPr/>
                </a:tc>
                <a:tc>
                  <a:txBody>
                    <a:bodyPr/>
                    <a:lstStyle/>
                    <a:p>
                      <a:pPr algn="ctr"/>
                      <a:endParaRPr lang="en-US" sz="2000" dirty="0"/>
                    </a:p>
                  </a:txBody>
                  <a:tcPr/>
                </a:tc>
              </a:tr>
              <a:tr h="532581">
                <a:tc>
                  <a:txBody>
                    <a:bodyPr/>
                    <a:lstStyle/>
                    <a:p>
                      <a:pPr algn="ctr"/>
                      <a:r>
                        <a:rPr lang="en-US" sz="2000" dirty="0" smtClean="0"/>
                        <a:t>15</a:t>
                      </a:r>
                      <a:endParaRPr lang="en-US" sz="2000" dirty="0"/>
                    </a:p>
                  </a:txBody>
                  <a:tcPr/>
                </a:tc>
                <a:tc>
                  <a:txBody>
                    <a:bodyPr/>
                    <a:lstStyle/>
                    <a:p>
                      <a:pPr algn="ctr"/>
                      <a:endParaRPr lang="en-US" sz="2000"/>
                    </a:p>
                  </a:txBody>
                  <a:tcPr/>
                </a:tc>
                <a:tc>
                  <a:txBody>
                    <a:bodyPr/>
                    <a:lstStyle/>
                    <a:p>
                      <a:pPr algn="ctr"/>
                      <a:endParaRPr lang="en-US" sz="2000" dirty="0"/>
                    </a:p>
                  </a:txBody>
                  <a:tcPr/>
                </a:tc>
              </a:tr>
              <a:tr h="532581">
                <a:tc>
                  <a:txBody>
                    <a:bodyPr/>
                    <a:lstStyle/>
                    <a:p>
                      <a:pPr algn="ctr"/>
                      <a:r>
                        <a:rPr lang="en-US" sz="2000" dirty="0" smtClean="0"/>
                        <a:t>20</a:t>
                      </a:r>
                      <a:endParaRPr lang="en-US" sz="2000" dirty="0"/>
                    </a:p>
                  </a:txBody>
                  <a:tcPr/>
                </a:tc>
                <a:tc>
                  <a:txBody>
                    <a:bodyPr/>
                    <a:lstStyle/>
                    <a:p>
                      <a:pPr algn="ctr"/>
                      <a:endParaRPr lang="en-US" sz="2000" dirty="0"/>
                    </a:p>
                  </a:txBody>
                  <a:tcPr/>
                </a:tc>
                <a:tc>
                  <a:txBody>
                    <a:bodyPr/>
                    <a:lstStyle/>
                    <a:p>
                      <a:pPr algn="ctr"/>
                      <a:endParaRPr lang="en-US" sz="2000" dirty="0"/>
                    </a:p>
                  </a:txBody>
                  <a:tcPr/>
                </a:tc>
              </a:tr>
            </a:tbl>
          </a:graphicData>
        </a:graphic>
      </p:graphicFrame>
      <p:sp>
        <p:nvSpPr>
          <p:cNvPr id="2" name="TextBox 1"/>
          <p:cNvSpPr txBox="1"/>
          <p:nvPr/>
        </p:nvSpPr>
        <p:spPr>
          <a:xfrm>
            <a:off x="1047750" y="4876800"/>
            <a:ext cx="7315200" cy="1077218"/>
          </a:xfrm>
          <a:prstGeom prst="rect">
            <a:avLst/>
          </a:prstGeom>
          <a:noFill/>
        </p:spPr>
        <p:txBody>
          <a:bodyPr wrap="square" rtlCol="0">
            <a:spAutoFit/>
          </a:bodyPr>
          <a:lstStyle/>
          <a:p>
            <a:r>
              <a:rPr lang="en-US" sz="3200" b="1" dirty="0" smtClean="0"/>
              <a:t>What is your prediction for the temps after 30 min?  After an hour?</a:t>
            </a:r>
            <a:endParaRPr lang="en-US" sz="3200" b="1" dirty="0"/>
          </a:p>
        </p:txBody>
      </p:sp>
    </p:spTree>
    <p:extLst>
      <p:ext uri="{BB962C8B-B14F-4D97-AF65-F5344CB8AC3E}">
        <p14:creationId xmlns:p14="http://schemas.microsoft.com/office/powerpoint/2010/main" val="1756978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u="sng" dirty="0" smtClean="0"/>
              <a:t>Holding an Ice Cube</a:t>
            </a:r>
            <a:endParaRPr lang="en-US" b="1" u="sng" dirty="0"/>
          </a:p>
        </p:txBody>
      </p:sp>
      <p:sp>
        <p:nvSpPr>
          <p:cNvPr id="3" name="Content Placeholder 2"/>
          <p:cNvSpPr>
            <a:spLocks noGrp="1"/>
          </p:cNvSpPr>
          <p:nvPr>
            <p:ph idx="1"/>
          </p:nvPr>
        </p:nvSpPr>
        <p:spPr>
          <a:xfrm>
            <a:off x="228600" y="1066800"/>
            <a:ext cx="8458200" cy="5486400"/>
          </a:xfrm>
        </p:spPr>
        <p:txBody>
          <a:bodyPr>
            <a:normAutofit fontScale="92500" lnSpcReduction="20000"/>
          </a:bodyPr>
          <a:lstStyle/>
          <a:p>
            <a:pPr marL="0" indent="0">
              <a:buNone/>
            </a:pPr>
            <a:r>
              <a:rPr lang="en-US" sz="3900" b="1" dirty="0" smtClean="0"/>
              <a:t>Why does the ice cube melt when it is held in your hand?</a:t>
            </a:r>
          </a:p>
          <a:p>
            <a:pPr marL="0" indent="0">
              <a:buNone/>
            </a:pPr>
            <a:endParaRPr lang="en-US" sz="1600" b="1" dirty="0"/>
          </a:p>
          <a:p>
            <a:pPr marL="0" indent="0">
              <a:buNone/>
            </a:pPr>
            <a:r>
              <a:rPr lang="en-US" b="1" dirty="0" smtClean="0">
                <a:solidFill>
                  <a:srgbClr val="FFFF00"/>
                </a:solidFill>
              </a:rPr>
              <a:t>-The thermal energy from your hand is transferring to the ice cube. </a:t>
            </a:r>
          </a:p>
          <a:p>
            <a:pPr marL="0" indent="0">
              <a:buNone/>
            </a:pPr>
            <a:r>
              <a:rPr lang="en-US" b="1" dirty="0" smtClean="0">
                <a:solidFill>
                  <a:srgbClr val="FFFF00"/>
                </a:solidFill>
              </a:rPr>
              <a:t>-The thermal energy of your hand decreases, and the thermal energy of the ice cube increases.</a:t>
            </a:r>
          </a:p>
          <a:p>
            <a:pPr marL="0" indent="0">
              <a:buNone/>
            </a:pPr>
            <a:endParaRPr lang="en-US" sz="2200" b="1" dirty="0"/>
          </a:p>
          <a:p>
            <a:pPr marL="0" indent="0">
              <a:buNone/>
            </a:pPr>
            <a:r>
              <a:rPr lang="en-US" sz="3900" b="1" dirty="0" smtClean="0"/>
              <a:t>When does the transferring of the thermal energy stop?</a:t>
            </a:r>
          </a:p>
          <a:p>
            <a:pPr marL="0" indent="0">
              <a:buNone/>
            </a:pPr>
            <a:endParaRPr lang="en-US" sz="1500" b="1" dirty="0" smtClean="0"/>
          </a:p>
          <a:p>
            <a:pPr marL="0" indent="0">
              <a:buNone/>
            </a:pPr>
            <a:r>
              <a:rPr lang="en-US" b="1" dirty="0" smtClean="0">
                <a:solidFill>
                  <a:srgbClr val="FFFF00"/>
                </a:solidFill>
              </a:rPr>
              <a:t>-When the water and your hand are the same temperature.</a:t>
            </a:r>
            <a:endParaRPr lang="en-US" b="1" dirty="0">
              <a:solidFill>
                <a:srgbClr val="FFFF00"/>
              </a:solidFill>
            </a:endParaRPr>
          </a:p>
        </p:txBody>
      </p:sp>
    </p:spTree>
    <p:extLst>
      <p:ext uri="{BB962C8B-B14F-4D97-AF65-F5344CB8AC3E}">
        <p14:creationId xmlns:p14="http://schemas.microsoft.com/office/powerpoint/2010/main" val="3341802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additive="base">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229600" cy="1143000"/>
          </a:xfrm>
        </p:spPr>
        <p:txBody>
          <a:bodyPr>
            <a:noAutofit/>
          </a:bodyPr>
          <a:lstStyle/>
          <a:p>
            <a:r>
              <a:rPr lang="en-US" sz="5400" b="1" dirty="0" smtClean="0"/>
              <a:t>HW: Movement of Heat Questions</a:t>
            </a:r>
            <a:endParaRPr lang="en-US" sz="5400" b="1" dirty="0"/>
          </a:p>
        </p:txBody>
      </p:sp>
    </p:spTree>
    <p:extLst>
      <p:ext uri="{BB962C8B-B14F-4D97-AF65-F5344CB8AC3E}">
        <p14:creationId xmlns:p14="http://schemas.microsoft.com/office/powerpoint/2010/main" val="37103760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Heat Transfer Questions…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A hot cup of coffee in room temp.</a:t>
            </a:r>
          </a:p>
          <a:p>
            <a:pPr marL="514350" indent="-514350">
              <a:buFont typeface="+mj-lt"/>
              <a:buAutoNum type="arabicPeriod"/>
            </a:pPr>
            <a:r>
              <a:rPr lang="en-US" dirty="0" smtClean="0"/>
              <a:t>Putting an ice cube in your mouth</a:t>
            </a:r>
          </a:p>
          <a:p>
            <a:pPr marL="514350" indent="-514350">
              <a:buFont typeface="+mj-lt"/>
              <a:buAutoNum type="arabicPeriod"/>
            </a:pPr>
            <a:r>
              <a:rPr lang="en-US" dirty="0" smtClean="0"/>
              <a:t>Stepping outside in the snow barefoot</a:t>
            </a:r>
          </a:p>
          <a:p>
            <a:pPr marL="514350" indent="-514350">
              <a:buFont typeface="+mj-lt"/>
              <a:buAutoNum type="arabicPeriod"/>
            </a:pPr>
            <a:r>
              <a:rPr lang="en-US" dirty="0" smtClean="0"/>
              <a:t>Touching a hot pan that came out of the oven</a:t>
            </a:r>
          </a:p>
          <a:p>
            <a:pPr marL="514350" indent="-514350">
              <a:buFont typeface="+mj-lt"/>
              <a:buAutoNum type="arabicPeriod"/>
            </a:pPr>
            <a:r>
              <a:rPr lang="en-US" dirty="0" smtClean="0"/>
              <a:t>A doctor’s stethoscope on your back</a:t>
            </a:r>
          </a:p>
          <a:p>
            <a:pPr marL="514350" indent="-514350">
              <a:buFont typeface="+mj-lt"/>
              <a:buAutoNum type="arabicPeriod"/>
            </a:pPr>
            <a:r>
              <a:rPr lang="en-US" dirty="0" smtClean="0"/>
              <a:t>Holding a cold can of soda</a:t>
            </a:r>
          </a:p>
          <a:p>
            <a:pPr marL="514350" indent="-514350">
              <a:buFont typeface="+mj-lt"/>
              <a:buAutoNum type="arabicPeriod"/>
            </a:pPr>
            <a:r>
              <a:rPr lang="en-US" dirty="0" smtClean="0"/>
              <a:t>A popsicle dropped on concrete</a:t>
            </a:r>
            <a:endParaRPr lang="en-US" dirty="0"/>
          </a:p>
        </p:txBody>
      </p:sp>
    </p:spTree>
    <p:extLst>
      <p:ext uri="{BB962C8B-B14F-4D97-AF65-F5344CB8AC3E}">
        <p14:creationId xmlns:p14="http://schemas.microsoft.com/office/powerpoint/2010/main" val="13611713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QOD # </a:t>
            </a:r>
            <a:r>
              <a:rPr lang="en-US" dirty="0"/>
              <a:t>6</a:t>
            </a:r>
          </a:p>
        </p:txBody>
      </p:sp>
      <p:sp>
        <p:nvSpPr>
          <p:cNvPr id="5" name="Content Placeholder 4"/>
          <p:cNvSpPr>
            <a:spLocks noGrp="1"/>
          </p:cNvSpPr>
          <p:nvPr>
            <p:ph idx="1"/>
          </p:nvPr>
        </p:nvSpPr>
        <p:spPr/>
        <p:txBody>
          <a:bodyPr>
            <a:normAutofit/>
          </a:bodyPr>
          <a:lstStyle/>
          <a:p>
            <a:r>
              <a:rPr lang="en-US" sz="4000" dirty="0" smtClean="0"/>
              <a:t>Ms. </a:t>
            </a:r>
            <a:r>
              <a:rPr lang="en-US" sz="4000" dirty="0" err="1" smtClean="0"/>
              <a:t>Rathjen</a:t>
            </a:r>
            <a:r>
              <a:rPr lang="en-US" sz="4000" dirty="0" smtClean="0"/>
              <a:t> wore her heavy winter coat when she went outside because it was freezing cold!   Describe the direction of heat transfer and the purpose of the coat. </a:t>
            </a:r>
            <a:endParaRPr lang="en-US" sz="4000" dirty="0"/>
          </a:p>
        </p:txBody>
      </p:sp>
    </p:spTree>
    <p:extLst>
      <p:ext uri="{BB962C8B-B14F-4D97-AF65-F5344CB8AC3E}">
        <p14:creationId xmlns:p14="http://schemas.microsoft.com/office/powerpoint/2010/main" val="20997381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Heat Transfer Questions…</a:t>
            </a:r>
            <a:br>
              <a:rPr lang="en-US" dirty="0" smtClean="0"/>
            </a:br>
            <a:r>
              <a:rPr lang="en-US" dirty="0" smtClean="0"/>
              <a:t>The heat transfers from the ___________ to the ___________.</a:t>
            </a:r>
            <a:endParaRPr lang="en-US" dirty="0"/>
          </a:p>
        </p:txBody>
      </p:sp>
      <p:sp>
        <p:nvSpPr>
          <p:cNvPr id="3" name="Content Placeholder 2"/>
          <p:cNvSpPr>
            <a:spLocks noGrp="1"/>
          </p:cNvSpPr>
          <p:nvPr>
            <p:ph idx="1"/>
          </p:nvPr>
        </p:nvSpPr>
        <p:spPr>
          <a:xfrm>
            <a:off x="457200" y="1905000"/>
            <a:ext cx="8229600" cy="4525963"/>
          </a:xfrm>
        </p:spPr>
        <p:txBody>
          <a:bodyPr/>
          <a:lstStyle/>
          <a:p>
            <a:pPr marL="514350" indent="-514350">
              <a:buFont typeface="+mj-lt"/>
              <a:buAutoNum type="arabicPeriod"/>
            </a:pPr>
            <a:r>
              <a:rPr lang="en-US" dirty="0" smtClean="0"/>
              <a:t>A hot cup of coffee in room temp.</a:t>
            </a:r>
          </a:p>
          <a:p>
            <a:pPr marL="514350" indent="-514350">
              <a:buFont typeface="+mj-lt"/>
              <a:buAutoNum type="arabicPeriod"/>
            </a:pPr>
            <a:r>
              <a:rPr lang="en-US" dirty="0" smtClean="0"/>
              <a:t>Putting an ice cube in your mouth</a:t>
            </a:r>
          </a:p>
          <a:p>
            <a:pPr marL="514350" indent="-514350">
              <a:buFont typeface="+mj-lt"/>
              <a:buAutoNum type="arabicPeriod"/>
            </a:pPr>
            <a:r>
              <a:rPr lang="en-US" dirty="0" smtClean="0"/>
              <a:t>Stepping outside in the snow barefoot</a:t>
            </a:r>
          </a:p>
          <a:p>
            <a:pPr marL="514350" indent="-514350">
              <a:buFont typeface="+mj-lt"/>
              <a:buAutoNum type="arabicPeriod"/>
            </a:pPr>
            <a:r>
              <a:rPr lang="en-US" dirty="0" smtClean="0"/>
              <a:t>Touching a hot pan that came out of the oven</a:t>
            </a:r>
          </a:p>
          <a:p>
            <a:pPr marL="514350" indent="-514350">
              <a:buFont typeface="+mj-lt"/>
              <a:buAutoNum type="arabicPeriod"/>
            </a:pPr>
            <a:r>
              <a:rPr lang="en-US" dirty="0" smtClean="0"/>
              <a:t>A doctor’s stethoscope on your back</a:t>
            </a:r>
          </a:p>
          <a:p>
            <a:pPr marL="514350" indent="-514350">
              <a:buFont typeface="+mj-lt"/>
              <a:buAutoNum type="arabicPeriod"/>
            </a:pPr>
            <a:r>
              <a:rPr lang="en-US" dirty="0" smtClean="0"/>
              <a:t>Holding a cold can of soda</a:t>
            </a:r>
          </a:p>
          <a:p>
            <a:pPr marL="514350" indent="-514350">
              <a:buFont typeface="+mj-lt"/>
              <a:buAutoNum type="arabicPeriod"/>
            </a:pPr>
            <a:r>
              <a:rPr lang="en-US" dirty="0" smtClean="0"/>
              <a:t>A popsicle dropped on concrete</a:t>
            </a:r>
            <a:endParaRPr lang="en-US" dirty="0"/>
          </a:p>
        </p:txBody>
      </p:sp>
    </p:spTree>
    <p:extLst>
      <p:ext uri="{BB962C8B-B14F-4D97-AF65-F5344CB8AC3E}">
        <p14:creationId xmlns:p14="http://schemas.microsoft.com/office/powerpoint/2010/main" val="9068821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Autofit/>
          </a:bodyPr>
          <a:lstStyle/>
          <a:p>
            <a:r>
              <a:rPr lang="en-US" sz="5400" b="1" u="sng" dirty="0" smtClean="0"/>
              <a:t>3 Ways of Transferring Heat</a:t>
            </a:r>
            <a:endParaRPr lang="en-US" sz="5400" b="1" u="sng"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971057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1. </a:t>
            </a:r>
            <a:r>
              <a:rPr lang="en-US" sz="6000" b="1" u="sng" dirty="0" smtClean="0"/>
              <a:t>Conduction</a:t>
            </a:r>
            <a:endParaRPr lang="en-US" sz="6000" b="1" u="sng" dirty="0"/>
          </a:p>
        </p:txBody>
      </p:sp>
      <p:sp>
        <p:nvSpPr>
          <p:cNvPr id="3" name="Content Placeholder 2"/>
          <p:cNvSpPr>
            <a:spLocks noGrp="1"/>
          </p:cNvSpPr>
          <p:nvPr>
            <p:ph idx="1"/>
          </p:nvPr>
        </p:nvSpPr>
        <p:spPr/>
        <p:txBody>
          <a:bodyPr/>
          <a:lstStyle/>
          <a:p>
            <a:pPr marL="0" indent="0">
              <a:buNone/>
            </a:pPr>
            <a:r>
              <a:rPr lang="en-US" sz="4800" b="1" dirty="0" smtClean="0"/>
              <a:t>The transfer of heat by direct contact (by touch).</a:t>
            </a:r>
          </a:p>
          <a:p>
            <a:pPr marL="0" indent="0">
              <a:buNone/>
            </a:pPr>
            <a:endParaRPr lang="en-US" dirty="0"/>
          </a:p>
          <a:p>
            <a:pPr marL="0" indent="0">
              <a:buNone/>
            </a:pPr>
            <a:r>
              <a:rPr lang="en-US" sz="4400" b="1" dirty="0" smtClean="0"/>
              <a:t>Ex: touching snow,</a:t>
            </a:r>
          </a:p>
          <a:p>
            <a:pPr marL="0" indent="0">
              <a:buNone/>
            </a:pPr>
            <a:r>
              <a:rPr lang="en-US" sz="4400" b="1" dirty="0" smtClean="0"/>
              <a:t>Touch hot metal</a:t>
            </a:r>
            <a:endParaRPr lang="en-US" sz="4400" b="1" dirty="0"/>
          </a:p>
        </p:txBody>
      </p:sp>
      <p:pic>
        <p:nvPicPr>
          <p:cNvPr id="3074" name="Picture 2" descr="http://www.educationalelectronicsusa.com/p/images/heat_a.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3581400"/>
            <a:ext cx="3211286" cy="2809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1730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t>Converting</a:t>
            </a:r>
            <a:r>
              <a:rPr lang="en-US" dirty="0" smtClean="0"/>
              <a:t> (Challenge)</a:t>
            </a:r>
            <a:endParaRPr lang="en-US" dirty="0"/>
          </a:p>
        </p:txBody>
      </p:sp>
      <p:sp>
        <p:nvSpPr>
          <p:cNvPr id="3" name="Content Placeholder 2"/>
          <p:cNvSpPr>
            <a:spLocks noGrp="1"/>
          </p:cNvSpPr>
          <p:nvPr>
            <p:ph idx="1"/>
          </p:nvPr>
        </p:nvSpPr>
        <p:spPr>
          <a:xfrm>
            <a:off x="457200" y="1600200"/>
            <a:ext cx="8229600" cy="5105400"/>
          </a:xfrm>
        </p:spPr>
        <p:txBody>
          <a:bodyPr>
            <a:normAutofit lnSpcReduction="10000"/>
          </a:bodyPr>
          <a:lstStyle/>
          <a:p>
            <a:pPr marL="0" indent="0">
              <a:buNone/>
            </a:pPr>
            <a:r>
              <a:rPr lang="en-US" sz="4800" b="1" dirty="0" smtClean="0">
                <a:sym typeface="Symbol"/>
              </a:rPr>
              <a:t></a:t>
            </a:r>
            <a:r>
              <a:rPr lang="en-US" sz="4800" b="1" dirty="0" smtClean="0"/>
              <a:t>F  =  </a:t>
            </a:r>
            <a:r>
              <a:rPr lang="en-US" sz="4800" b="1" dirty="0" smtClean="0">
                <a:sym typeface="Symbol"/>
              </a:rPr>
              <a:t></a:t>
            </a:r>
            <a:r>
              <a:rPr lang="en-US" sz="4800" b="1" dirty="0" smtClean="0"/>
              <a:t>C  x  9/5  +  32</a:t>
            </a:r>
          </a:p>
          <a:p>
            <a:pPr marL="0" indent="0">
              <a:buNone/>
            </a:pPr>
            <a:endParaRPr lang="en-US" sz="1100" b="1" dirty="0" smtClean="0"/>
          </a:p>
          <a:p>
            <a:pPr marL="0" indent="0">
              <a:buNone/>
            </a:pPr>
            <a:r>
              <a:rPr lang="en-US" sz="4800" b="1" dirty="0" smtClean="0">
                <a:sym typeface="Symbol"/>
              </a:rPr>
              <a:t></a:t>
            </a:r>
            <a:r>
              <a:rPr lang="en-US" sz="4800" b="1" dirty="0" smtClean="0"/>
              <a:t>C  =   (</a:t>
            </a:r>
            <a:r>
              <a:rPr lang="en-US" sz="4800" b="1" dirty="0" smtClean="0">
                <a:sym typeface="Symbol"/>
              </a:rPr>
              <a:t></a:t>
            </a:r>
            <a:r>
              <a:rPr lang="en-US" sz="4800" b="1" dirty="0" smtClean="0"/>
              <a:t>F  –  32)  x  5/9</a:t>
            </a:r>
          </a:p>
          <a:p>
            <a:pPr marL="0" indent="0">
              <a:buNone/>
            </a:pPr>
            <a:endParaRPr lang="en-US" sz="4800" b="1" dirty="0"/>
          </a:p>
          <a:p>
            <a:pPr marL="0" indent="0">
              <a:buNone/>
            </a:pPr>
            <a:r>
              <a:rPr lang="en-US" b="1" dirty="0" smtClean="0"/>
              <a:t>Ex1: Convert 70</a:t>
            </a:r>
            <a:r>
              <a:rPr lang="en-US" sz="2800" b="1" dirty="0" smtClean="0">
                <a:sym typeface="Symbol"/>
              </a:rPr>
              <a:t></a:t>
            </a:r>
            <a:r>
              <a:rPr lang="en-US" b="1" dirty="0"/>
              <a:t>F</a:t>
            </a:r>
            <a:r>
              <a:rPr lang="en-US" sz="2800" b="1" dirty="0"/>
              <a:t> </a:t>
            </a:r>
            <a:r>
              <a:rPr lang="en-US" b="1" dirty="0" smtClean="0"/>
              <a:t>to</a:t>
            </a:r>
            <a:r>
              <a:rPr lang="en-US" sz="2800" b="1" dirty="0" smtClean="0"/>
              <a:t> </a:t>
            </a:r>
            <a:r>
              <a:rPr lang="en-US" b="1" dirty="0">
                <a:sym typeface="Symbol"/>
              </a:rPr>
              <a:t></a:t>
            </a:r>
            <a:r>
              <a:rPr lang="en-US" b="1" dirty="0"/>
              <a:t>C </a:t>
            </a:r>
            <a:endParaRPr lang="en-US" b="1" dirty="0" smtClean="0"/>
          </a:p>
          <a:p>
            <a:pPr marL="0" indent="0">
              <a:buNone/>
            </a:pPr>
            <a:r>
              <a:rPr lang="en-US" b="1" dirty="0"/>
              <a:t>	</a:t>
            </a:r>
            <a:r>
              <a:rPr lang="en-US" b="1" dirty="0" smtClean="0"/>
              <a:t>= </a:t>
            </a:r>
            <a:r>
              <a:rPr lang="en-US" b="1" dirty="0" smtClean="0">
                <a:solidFill>
                  <a:srgbClr val="FFFF00"/>
                </a:solidFill>
              </a:rPr>
              <a:t>21</a:t>
            </a:r>
            <a:r>
              <a:rPr lang="en-US" b="1" dirty="0">
                <a:solidFill>
                  <a:srgbClr val="FFFF00"/>
                </a:solidFill>
                <a:sym typeface="Symbol"/>
              </a:rPr>
              <a:t></a:t>
            </a:r>
            <a:r>
              <a:rPr lang="en-US" b="1" dirty="0">
                <a:solidFill>
                  <a:srgbClr val="FFFF00"/>
                </a:solidFill>
              </a:rPr>
              <a:t>C </a:t>
            </a:r>
          </a:p>
          <a:p>
            <a:pPr marL="0" indent="0">
              <a:buNone/>
            </a:pPr>
            <a:r>
              <a:rPr lang="en-US" b="1" dirty="0" smtClean="0"/>
              <a:t>Ex2: Convert 90</a:t>
            </a:r>
            <a:r>
              <a:rPr lang="en-US" b="1" dirty="0">
                <a:sym typeface="Symbol"/>
              </a:rPr>
              <a:t></a:t>
            </a:r>
            <a:r>
              <a:rPr lang="en-US" b="1" dirty="0" smtClean="0"/>
              <a:t>C to </a:t>
            </a:r>
            <a:r>
              <a:rPr lang="en-US" b="1" dirty="0" smtClean="0">
                <a:sym typeface="Symbol"/>
              </a:rPr>
              <a:t>F</a:t>
            </a:r>
            <a:r>
              <a:rPr lang="en-US" b="1" dirty="0" smtClean="0"/>
              <a:t> </a:t>
            </a:r>
          </a:p>
          <a:p>
            <a:pPr marL="0" indent="0">
              <a:buNone/>
            </a:pPr>
            <a:r>
              <a:rPr lang="en-US" b="1" dirty="0"/>
              <a:t>	</a:t>
            </a:r>
            <a:r>
              <a:rPr lang="en-US" b="1" dirty="0" smtClean="0"/>
              <a:t>= </a:t>
            </a:r>
            <a:r>
              <a:rPr lang="en-US" b="1" dirty="0" smtClean="0">
                <a:solidFill>
                  <a:srgbClr val="FFFF00"/>
                </a:solidFill>
              </a:rPr>
              <a:t>194</a:t>
            </a:r>
            <a:r>
              <a:rPr lang="en-US" b="1" dirty="0" smtClean="0">
                <a:solidFill>
                  <a:srgbClr val="FFFF00"/>
                </a:solidFill>
                <a:sym typeface="Symbol"/>
              </a:rPr>
              <a:t></a:t>
            </a:r>
            <a:r>
              <a:rPr lang="en-US" b="1" dirty="0">
                <a:solidFill>
                  <a:srgbClr val="FFFF00"/>
                </a:solidFill>
                <a:sym typeface="Symbol"/>
              </a:rPr>
              <a:t>F</a:t>
            </a:r>
            <a:endParaRPr lang="en-US" b="1" dirty="0">
              <a:solidFill>
                <a:srgbClr val="FFFF00"/>
              </a:solidFill>
            </a:endParaRPr>
          </a:p>
          <a:p>
            <a:pPr marL="0" indent="0">
              <a:buNone/>
            </a:pPr>
            <a:endParaRPr lang="en-US" b="1" dirty="0"/>
          </a:p>
          <a:p>
            <a:pPr marL="0" indent="0">
              <a:buNone/>
            </a:pPr>
            <a:endParaRPr lang="en-US" b="1" dirty="0"/>
          </a:p>
          <a:p>
            <a:pPr marL="0" indent="0">
              <a:buNone/>
            </a:pPr>
            <a:endParaRPr lang="en-US" b="1" dirty="0" smtClean="0"/>
          </a:p>
          <a:p>
            <a:pPr marL="0" indent="0">
              <a:buNone/>
            </a:pPr>
            <a:endParaRPr lang="en-US" sz="4800" b="1" dirty="0"/>
          </a:p>
          <a:p>
            <a:pPr marL="0" indent="0">
              <a:buNone/>
            </a:pPr>
            <a:endParaRPr lang="en-US" sz="4800" b="1" dirty="0"/>
          </a:p>
        </p:txBody>
      </p:sp>
      <p:sp>
        <p:nvSpPr>
          <p:cNvPr id="4" name="Rectangle 3"/>
          <p:cNvSpPr/>
          <p:nvPr/>
        </p:nvSpPr>
        <p:spPr>
          <a:xfrm>
            <a:off x="228600" y="1371600"/>
            <a:ext cx="7543800" cy="25146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55877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2. </a:t>
            </a:r>
            <a:r>
              <a:rPr lang="en-US" sz="6000" b="1" u="sng" dirty="0" smtClean="0"/>
              <a:t>Convection</a:t>
            </a:r>
            <a:r>
              <a:rPr lang="en-US" sz="6000" b="1" dirty="0" smtClean="0"/>
              <a:t> </a:t>
            </a:r>
            <a:endParaRPr lang="en-US" sz="6000" b="1" dirty="0"/>
          </a:p>
        </p:txBody>
      </p:sp>
      <p:sp>
        <p:nvSpPr>
          <p:cNvPr id="3" name="Content Placeholder 2"/>
          <p:cNvSpPr>
            <a:spLocks noGrp="1"/>
          </p:cNvSpPr>
          <p:nvPr>
            <p:ph idx="1"/>
          </p:nvPr>
        </p:nvSpPr>
        <p:spPr>
          <a:xfrm>
            <a:off x="457200" y="1600200"/>
            <a:ext cx="8229600" cy="5257800"/>
          </a:xfrm>
        </p:spPr>
        <p:txBody>
          <a:bodyPr>
            <a:normAutofit/>
          </a:bodyPr>
          <a:lstStyle/>
          <a:p>
            <a:pPr marL="0" indent="0">
              <a:buNone/>
            </a:pPr>
            <a:r>
              <a:rPr lang="en-US" sz="4400" b="1" dirty="0" smtClean="0"/>
              <a:t>The transfer of heat in </a:t>
            </a:r>
            <a:r>
              <a:rPr lang="en-US" sz="4400" b="1" dirty="0"/>
              <a:t>a fluid (gas or liquid) </a:t>
            </a:r>
            <a:r>
              <a:rPr lang="en-US" sz="4400" b="1" dirty="0" smtClean="0"/>
              <a:t>as a result of the movement of the fluid. </a:t>
            </a:r>
          </a:p>
          <a:p>
            <a:pPr marL="0" indent="0">
              <a:buNone/>
            </a:pPr>
            <a:endParaRPr lang="en-US" sz="1100" dirty="0"/>
          </a:p>
          <a:p>
            <a:pPr marL="0" indent="0">
              <a:buNone/>
            </a:pPr>
            <a:r>
              <a:rPr lang="en-US" sz="4000" b="1" dirty="0" smtClean="0"/>
              <a:t>Ex: living room </a:t>
            </a:r>
          </a:p>
          <a:p>
            <a:pPr marL="0" indent="0">
              <a:buNone/>
            </a:pPr>
            <a:r>
              <a:rPr lang="en-US" sz="4000" b="1" dirty="0" smtClean="0"/>
              <a:t>heated up, </a:t>
            </a:r>
          </a:p>
          <a:p>
            <a:pPr marL="0" indent="0">
              <a:buNone/>
            </a:pPr>
            <a:r>
              <a:rPr lang="en-US" sz="4000" b="1" dirty="0" smtClean="0"/>
              <a:t>heating up a </a:t>
            </a:r>
          </a:p>
          <a:p>
            <a:pPr marL="0" indent="0">
              <a:buNone/>
            </a:pPr>
            <a:r>
              <a:rPr lang="en-US" sz="4000" b="1" dirty="0" smtClean="0"/>
              <a:t>pot of water</a:t>
            </a:r>
            <a:endParaRPr lang="en-US" sz="4000" b="1" dirty="0"/>
          </a:p>
        </p:txBody>
      </p:sp>
      <p:pic>
        <p:nvPicPr>
          <p:cNvPr id="4098" name="Picture 2" descr="http://hendrix2.uoregon.edu/~imamura/102/images/convection-pa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3657600"/>
            <a:ext cx="4495800" cy="3211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0462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3. </a:t>
            </a:r>
            <a:r>
              <a:rPr lang="en-US" sz="6000" b="1" u="sng" dirty="0" smtClean="0"/>
              <a:t>Radiation</a:t>
            </a:r>
            <a:endParaRPr lang="en-US" sz="6000" b="1" u="sng" dirty="0"/>
          </a:p>
        </p:txBody>
      </p:sp>
      <p:sp>
        <p:nvSpPr>
          <p:cNvPr id="3" name="Content Placeholder 2"/>
          <p:cNvSpPr>
            <a:spLocks noGrp="1"/>
          </p:cNvSpPr>
          <p:nvPr>
            <p:ph idx="1"/>
          </p:nvPr>
        </p:nvSpPr>
        <p:spPr>
          <a:xfrm>
            <a:off x="457200" y="1600200"/>
            <a:ext cx="8229600" cy="4876800"/>
          </a:xfrm>
        </p:spPr>
        <p:txBody>
          <a:bodyPr>
            <a:normAutofit/>
          </a:bodyPr>
          <a:lstStyle/>
          <a:p>
            <a:pPr marL="0" indent="0">
              <a:buNone/>
            </a:pPr>
            <a:r>
              <a:rPr lang="en-US" sz="4400" b="1" dirty="0" smtClean="0"/>
              <a:t>The transfer of heat through electromagnetic waves. (heating without direct contact)</a:t>
            </a:r>
          </a:p>
          <a:p>
            <a:pPr marL="0" indent="0">
              <a:buNone/>
            </a:pPr>
            <a:endParaRPr lang="en-US" sz="1800" b="1" dirty="0"/>
          </a:p>
          <a:p>
            <a:pPr marL="0" indent="0">
              <a:buNone/>
            </a:pPr>
            <a:r>
              <a:rPr lang="en-US" sz="4000" b="1" dirty="0" smtClean="0"/>
              <a:t>Ex: microwave, the sun, </a:t>
            </a:r>
          </a:p>
          <a:p>
            <a:pPr marL="0" indent="0">
              <a:buNone/>
            </a:pPr>
            <a:r>
              <a:rPr lang="en-US" sz="4000" b="1" dirty="0" smtClean="0"/>
              <a:t>fire heating you up, </a:t>
            </a:r>
          </a:p>
          <a:p>
            <a:pPr marL="0" indent="0">
              <a:buNone/>
            </a:pPr>
            <a:r>
              <a:rPr lang="en-US" sz="4000" b="1" dirty="0" smtClean="0"/>
              <a:t>a light bulb</a:t>
            </a:r>
            <a:endParaRPr lang="en-US" sz="4000" b="1" dirty="0"/>
          </a:p>
        </p:txBody>
      </p:sp>
      <p:pic>
        <p:nvPicPr>
          <p:cNvPr id="5122" name="Picture 2" descr="http://elimbaptist.org/wp-content/uploads/2008/07/p101017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0" y="3048000"/>
            <a:ext cx="2743200" cy="36597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3744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 calcmode="lin" valueType="num">
                                      <p:cBhvr additive="base">
                                        <p:cTn id="1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 calcmode="lin" valueType="num">
                                      <p:cBhvr additive="base">
                                        <p:cTn id="2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5122"/>
                                        </p:tgtEl>
                                        <p:attrNameLst>
                                          <p:attrName>style.visibility</p:attrName>
                                        </p:attrNameLst>
                                      </p:cBhvr>
                                      <p:to>
                                        <p:strVal val="visible"/>
                                      </p:to>
                                    </p:set>
                                    <p:animEffect transition="in" filter="fade">
                                      <p:cBhvr>
                                        <p:cTn id="26"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8" name="Picture 4" descr="http://www.drenergysaver.com/images/insulation/how-insulation-work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14400"/>
            <a:ext cx="9178043"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54966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2" name="Picture 4" descr="http://www.ecoheat.co.za/uploads/Heat%20Transfer(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45" y="0"/>
            <a:ext cx="9108455" cy="624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22021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951"/>
            <a:ext cx="8229600" cy="1143000"/>
          </a:xfrm>
        </p:spPr>
        <p:txBody>
          <a:bodyPr>
            <a:normAutofit/>
          </a:bodyPr>
          <a:lstStyle/>
          <a:p>
            <a:r>
              <a:rPr lang="en-US" sz="4800" b="1" u="sng" dirty="0" smtClean="0"/>
              <a:t>Convection </a:t>
            </a:r>
            <a:endParaRPr lang="en-US" sz="4800" b="1" u="sng" dirty="0"/>
          </a:p>
        </p:txBody>
      </p:sp>
      <p:sp>
        <p:nvSpPr>
          <p:cNvPr id="3" name="Content Placeholder 2"/>
          <p:cNvSpPr>
            <a:spLocks noGrp="1"/>
          </p:cNvSpPr>
          <p:nvPr>
            <p:ph idx="1"/>
          </p:nvPr>
        </p:nvSpPr>
        <p:spPr>
          <a:xfrm>
            <a:off x="0" y="1066800"/>
            <a:ext cx="9144000" cy="5715000"/>
          </a:xfrm>
        </p:spPr>
        <p:txBody>
          <a:bodyPr>
            <a:normAutofit/>
          </a:bodyPr>
          <a:lstStyle/>
          <a:p>
            <a:pPr marL="0" indent="0">
              <a:buNone/>
            </a:pPr>
            <a:r>
              <a:rPr lang="en-US" sz="4000" b="1" dirty="0" smtClean="0"/>
              <a:t>Diagram: </a:t>
            </a:r>
          </a:p>
          <a:p>
            <a:pPr marL="0" indent="0">
              <a:buNone/>
            </a:pPr>
            <a:endParaRPr lang="en-US" sz="1600" b="1" dirty="0" smtClean="0"/>
          </a:p>
          <a:p>
            <a:r>
              <a:rPr lang="en-US" dirty="0" smtClean="0"/>
              <a:t>(leave yourself a half of page for your diagram)</a:t>
            </a:r>
          </a:p>
          <a:p>
            <a:r>
              <a:rPr lang="en-US" dirty="0" smtClean="0"/>
              <a:t>(include labels)</a:t>
            </a:r>
          </a:p>
          <a:p>
            <a:pPr marL="0" indent="0">
              <a:buNone/>
            </a:pPr>
            <a:endParaRPr lang="en-US" sz="2800" dirty="0"/>
          </a:p>
          <a:p>
            <a:pPr marL="0" indent="0">
              <a:buNone/>
            </a:pPr>
            <a:r>
              <a:rPr lang="en-US" sz="4000" b="1" dirty="0" smtClean="0"/>
              <a:t>Explain what happens to the water as convection is occurring. </a:t>
            </a:r>
            <a:endParaRPr lang="en-US" sz="4000" b="1" dirty="0"/>
          </a:p>
        </p:txBody>
      </p:sp>
    </p:spTree>
    <p:extLst>
      <p:ext uri="{BB962C8B-B14F-4D97-AF65-F5344CB8AC3E}">
        <p14:creationId xmlns:p14="http://schemas.microsoft.com/office/powerpoint/2010/main" val="2895292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Convection of Boiling Water – Density Explanation</a:t>
            </a:r>
            <a:endParaRPr lang="en-US" dirty="0"/>
          </a:p>
        </p:txBody>
      </p:sp>
      <p:sp>
        <p:nvSpPr>
          <p:cNvPr id="3" name="Content Placeholder 2"/>
          <p:cNvSpPr>
            <a:spLocks noGrp="1"/>
          </p:cNvSpPr>
          <p:nvPr>
            <p:ph idx="1"/>
          </p:nvPr>
        </p:nvSpPr>
        <p:spPr/>
        <p:txBody>
          <a:bodyPr/>
          <a:lstStyle/>
          <a:p>
            <a:pPr marL="0" indent="0">
              <a:buNone/>
            </a:pPr>
            <a:r>
              <a:rPr lang="en-US" dirty="0" smtClean="0"/>
              <a:t>As the water molecules heat up in the bottom of the pan, they move faster and spread out, which makes them less dense.  The less dense, heated molecules rise to the top.  The molecules on top that cool off sink to the bottom, where they warm up again and rise back to the top.  </a:t>
            </a:r>
            <a:endParaRPr lang="en-US" dirty="0"/>
          </a:p>
        </p:txBody>
      </p:sp>
    </p:spTree>
    <p:extLst>
      <p:ext uri="{BB962C8B-B14F-4D97-AF65-F5344CB8AC3E}">
        <p14:creationId xmlns:p14="http://schemas.microsoft.com/office/powerpoint/2010/main" val="127332673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Concluding paragraph…</a:t>
            </a:r>
            <a:endParaRPr lang="en-US" dirty="0"/>
          </a:p>
        </p:txBody>
      </p:sp>
      <p:sp>
        <p:nvSpPr>
          <p:cNvPr id="3" name="Content Placeholder 2"/>
          <p:cNvSpPr>
            <a:spLocks noGrp="1"/>
          </p:cNvSpPr>
          <p:nvPr>
            <p:ph idx="1"/>
          </p:nvPr>
        </p:nvSpPr>
        <p:spPr/>
        <p:txBody>
          <a:bodyPr>
            <a:normAutofit fontScale="92500" lnSpcReduction="10000"/>
          </a:bodyPr>
          <a:lstStyle/>
          <a:p>
            <a:r>
              <a:rPr lang="en-US" sz="4400" dirty="0" smtClean="0"/>
              <a:t>How is popping popcorn a good example of conduction, convection, and radiation?</a:t>
            </a:r>
            <a:endParaRPr lang="en-US" sz="4000" b="1" dirty="0" smtClean="0">
              <a:solidFill>
                <a:srgbClr val="FFFF00"/>
              </a:solidFill>
            </a:endParaRPr>
          </a:p>
          <a:p>
            <a:pPr lvl="1"/>
            <a:r>
              <a:rPr lang="en-US" sz="4000" dirty="0" smtClean="0"/>
              <a:t>A paragraph is AT LEAST 5 sentences.  </a:t>
            </a:r>
          </a:p>
          <a:p>
            <a:pPr lvl="2"/>
            <a:r>
              <a:rPr lang="en-US" sz="3600" dirty="0" smtClean="0"/>
              <a:t>Intro sentence, explain conduction example, explain convection example, explain radiation example, concluding sentence</a:t>
            </a:r>
            <a:endParaRPr lang="en-US" sz="3600" dirty="0"/>
          </a:p>
        </p:txBody>
      </p:sp>
    </p:spTree>
    <p:extLst>
      <p:ext uri="{BB962C8B-B14F-4D97-AF65-F5344CB8AC3E}">
        <p14:creationId xmlns:p14="http://schemas.microsoft.com/office/powerpoint/2010/main" val="39062852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381000" y="2514600"/>
          <a:ext cx="8229600" cy="3383280"/>
        </p:xfrm>
        <a:graphic>
          <a:graphicData uri="http://schemas.openxmlformats.org/drawingml/2006/table">
            <a:tbl>
              <a:tblPr firstRow="1" bandRow="1">
                <a:tableStyleId>{5C22544A-7EE6-4342-B048-85BDC9FD1C3A}</a:tableStyleId>
              </a:tblPr>
              <a:tblGrid>
                <a:gridCol w="2209800"/>
                <a:gridCol w="2895600"/>
                <a:gridCol w="3124200"/>
              </a:tblGrid>
              <a:tr h="370840">
                <a:tc>
                  <a:txBody>
                    <a:bodyPr/>
                    <a:lstStyle/>
                    <a:p>
                      <a:pPr algn="ctr"/>
                      <a:r>
                        <a:rPr lang="en-US" sz="3200" dirty="0" smtClean="0"/>
                        <a:t>Time (min)</a:t>
                      </a:r>
                      <a:endParaRPr lang="en-US" sz="3200" dirty="0"/>
                    </a:p>
                  </a:txBody>
                  <a:tcPr/>
                </a:tc>
                <a:tc>
                  <a:txBody>
                    <a:bodyPr/>
                    <a:lstStyle/>
                    <a:p>
                      <a:pPr algn="ctr"/>
                      <a:r>
                        <a:rPr lang="en-US" sz="3200" dirty="0" smtClean="0"/>
                        <a:t>Soda from Ice Cooler</a:t>
                      </a:r>
                      <a:endParaRPr lang="en-US" sz="3200" dirty="0"/>
                    </a:p>
                  </a:txBody>
                  <a:tcPr/>
                </a:tc>
                <a:tc>
                  <a:txBody>
                    <a:bodyPr/>
                    <a:lstStyle/>
                    <a:p>
                      <a:pPr algn="ctr"/>
                      <a:r>
                        <a:rPr lang="en-US" sz="3200" dirty="0" smtClean="0"/>
                        <a:t>Soda</a:t>
                      </a:r>
                      <a:r>
                        <a:rPr lang="en-US" sz="3200" baseline="0" dirty="0" smtClean="0"/>
                        <a:t> from I</a:t>
                      </a:r>
                      <a:r>
                        <a:rPr lang="en-US" sz="3200" dirty="0" smtClean="0"/>
                        <a:t>ce and Salt</a:t>
                      </a:r>
                      <a:r>
                        <a:rPr lang="en-US" sz="3200" baseline="0" dirty="0" smtClean="0"/>
                        <a:t> Cooler</a:t>
                      </a:r>
                      <a:endParaRPr lang="en-US" sz="3200" dirty="0"/>
                    </a:p>
                  </a:txBody>
                  <a:tcPr/>
                </a:tc>
              </a:tr>
              <a:tr h="370840">
                <a:tc>
                  <a:txBody>
                    <a:bodyPr/>
                    <a:lstStyle/>
                    <a:p>
                      <a:pPr algn="ctr"/>
                      <a:r>
                        <a:rPr lang="en-US" sz="3200" dirty="0" smtClean="0"/>
                        <a:t>0</a:t>
                      </a:r>
                    </a:p>
                  </a:txBody>
                  <a:tcPr/>
                </a:tc>
                <a:tc>
                  <a:txBody>
                    <a:bodyPr/>
                    <a:lstStyle/>
                    <a:p>
                      <a:pPr algn="ctr"/>
                      <a:endParaRPr lang="en-US" sz="3200" dirty="0"/>
                    </a:p>
                  </a:txBody>
                  <a:tcPr/>
                </a:tc>
                <a:tc>
                  <a:txBody>
                    <a:bodyPr/>
                    <a:lstStyle/>
                    <a:p>
                      <a:pPr algn="ctr"/>
                      <a:endParaRPr lang="en-US" sz="3200" dirty="0"/>
                    </a:p>
                  </a:txBody>
                  <a:tcPr/>
                </a:tc>
              </a:tr>
              <a:tr h="370840">
                <a:tc>
                  <a:txBody>
                    <a:bodyPr/>
                    <a:lstStyle/>
                    <a:p>
                      <a:pPr algn="ctr"/>
                      <a:r>
                        <a:rPr lang="en-US" sz="3200" dirty="0" smtClean="0"/>
                        <a:t>10</a:t>
                      </a:r>
                    </a:p>
                  </a:txBody>
                  <a:tcPr/>
                </a:tc>
                <a:tc>
                  <a:txBody>
                    <a:bodyPr/>
                    <a:lstStyle/>
                    <a:p>
                      <a:pPr algn="ctr"/>
                      <a:endParaRPr lang="en-US" sz="3200" dirty="0"/>
                    </a:p>
                  </a:txBody>
                  <a:tcPr/>
                </a:tc>
                <a:tc>
                  <a:txBody>
                    <a:bodyPr/>
                    <a:lstStyle/>
                    <a:p>
                      <a:pPr algn="ctr"/>
                      <a:endParaRPr lang="en-US" sz="3200" dirty="0"/>
                    </a:p>
                  </a:txBody>
                  <a:tcPr/>
                </a:tc>
              </a:tr>
              <a:tr h="370840">
                <a:tc>
                  <a:txBody>
                    <a:bodyPr/>
                    <a:lstStyle/>
                    <a:p>
                      <a:pPr algn="ctr"/>
                      <a:r>
                        <a:rPr lang="en-US" sz="3200" dirty="0" smtClean="0"/>
                        <a:t>20</a:t>
                      </a:r>
                      <a:endParaRPr lang="en-US" sz="3200" dirty="0"/>
                    </a:p>
                  </a:txBody>
                  <a:tcPr/>
                </a:tc>
                <a:tc>
                  <a:txBody>
                    <a:bodyPr/>
                    <a:lstStyle/>
                    <a:p>
                      <a:pPr algn="ctr"/>
                      <a:endParaRPr lang="en-US" sz="3200"/>
                    </a:p>
                  </a:txBody>
                  <a:tcPr/>
                </a:tc>
                <a:tc>
                  <a:txBody>
                    <a:bodyPr/>
                    <a:lstStyle/>
                    <a:p>
                      <a:pPr algn="ctr"/>
                      <a:endParaRPr lang="en-US" sz="3200"/>
                    </a:p>
                  </a:txBody>
                  <a:tcPr/>
                </a:tc>
              </a:tr>
              <a:tr h="370840">
                <a:tc>
                  <a:txBody>
                    <a:bodyPr/>
                    <a:lstStyle/>
                    <a:p>
                      <a:pPr algn="ctr"/>
                      <a:r>
                        <a:rPr lang="en-US" sz="3200" dirty="0" smtClean="0"/>
                        <a:t>30</a:t>
                      </a:r>
                      <a:endParaRPr lang="en-US" sz="3200" dirty="0"/>
                    </a:p>
                  </a:txBody>
                  <a:tcPr/>
                </a:tc>
                <a:tc>
                  <a:txBody>
                    <a:bodyPr/>
                    <a:lstStyle/>
                    <a:p>
                      <a:pPr algn="ctr"/>
                      <a:endParaRPr lang="en-US" sz="3200"/>
                    </a:p>
                  </a:txBody>
                  <a:tcPr/>
                </a:tc>
                <a:tc>
                  <a:txBody>
                    <a:bodyPr/>
                    <a:lstStyle/>
                    <a:p>
                      <a:pPr algn="ctr"/>
                      <a:endParaRPr lang="en-US" sz="3200" dirty="0"/>
                    </a:p>
                  </a:txBody>
                  <a:tcPr/>
                </a:tc>
              </a:tr>
            </a:tbl>
          </a:graphicData>
        </a:graphic>
      </p:graphicFrame>
      <p:sp>
        <p:nvSpPr>
          <p:cNvPr id="5" name="TextBox 4"/>
          <p:cNvSpPr txBox="1"/>
          <p:nvPr/>
        </p:nvSpPr>
        <p:spPr>
          <a:xfrm>
            <a:off x="142164" y="830997"/>
            <a:ext cx="8991600" cy="1200329"/>
          </a:xfrm>
          <a:prstGeom prst="rect">
            <a:avLst/>
          </a:prstGeom>
          <a:noFill/>
        </p:spPr>
        <p:txBody>
          <a:bodyPr wrap="square" rtlCol="0">
            <a:spAutoFit/>
          </a:bodyPr>
          <a:lstStyle/>
          <a:p>
            <a:r>
              <a:rPr lang="en-US" sz="3600" b="1" u="sng" dirty="0" smtClean="0"/>
              <a:t>Question</a:t>
            </a:r>
            <a:r>
              <a:rPr lang="en-US" sz="3600" b="1" dirty="0" smtClean="0"/>
              <a:t>: How does adding salt to ice affect the temperature of the soda over 30 minutes?</a:t>
            </a:r>
            <a:endParaRPr lang="en-US" sz="3600" b="1" dirty="0"/>
          </a:p>
        </p:txBody>
      </p:sp>
      <p:sp>
        <p:nvSpPr>
          <p:cNvPr id="6" name="TextBox 5"/>
          <p:cNvSpPr txBox="1"/>
          <p:nvPr/>
        </p:nvSpPr>
        <p:spPr>
          <a:xfrm>
            <a:off x="2073323" y="0"/>
            <a:ext cx="4419600" cy="830997"/>
          </a:xfrm>
          <a:prstGeom prst="rect">
            <a:avLst/>
          </a:prstGeom>
          <a:noFill/>
        </p:spPr>
        <p:txBody>
          <a:bodyPr wrap="square" rtlCol="0">
            <a:spAutoFit/>
          </a:bodyPr>
          <a:lstStyle/>
          <a:p>
            <a:pPr algn="ctr"/>
            <a:r>
              <a:rPr lang="en-US" sz="4800" b="1" u="sng" dirty="0" smtClean="0"/>
              <a:t>Salt &amp; Ice</a:t>
            </a:r>
            <a:endParaRPr lang="en-US" sz="4800" b="1" u="sng" dirty="0"/>
          </a:p>
        </p:txBody>
      </p:sp>
    </p:spTree>
    <p:extLst>
      <p:ext uri="{BB962C8B-B14F-4D97-AF65-F5344CB8AC3E}">
        <p14:creationId xmlns:p14="http://schemas.microsoft.com/office/powerpoint/2010/main" val="1950869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 DOUBLE LINE graph</a:t>
            </a:r>
            <a:endParaRPr lang="en-US" dirty="0"/>
          </a:p>
        </p:txBody>
      </p:sp>
      <p:graphicFrame>
        <p:nvGraphicFramePr>
          <p:cNvPr id="4" name="Content Placeholder 3"/>
          <p:cNvGraphicFramePr>
            <a:graphicFrameLocks noGrp="1"/>
          </p:cNvGraphicFramePr>
          <p:nvPr>
            <p:ph idx="1"/>
            <p:extLst/>
          </p:nvPr>
        </p:nvGraphicFramePr>
        <p:xfrm>
          <a:off x="457200" y="13716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1879040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u="sng" dirty="0" smtClean="0"/>
              <a:t>QOD#59</a:t>
            </a:r>
            <a:endParaRPr lang="en-US" sz="4800" b="1" u="sng" dirty="0"/>
          </a:p>
        </p:txBody>
      </p:sp>
      <p:sp>
        <p:nvSpPr>
          <p:cNvPr id="3" name="Content Placeholder 2"/>
          <p:cNvSpPr>
            <a:spLocks noGrp="1"/>
          </p:cNvSpPr>
          <p:nvPr>
            <p:ph idx="1"/>
          </p:nvPr>
        </p:nvSpPr>
        <p:spPr>
          <a:xfrm>
            <a:off x="228600" y="1371600"/>
            <a:ext cx="8686800" cy="4754563"/>
          </a:xfrm>
        </p:spPr>
        <p:txBody>
          <a:bodyPr>
            <a:normAutofit/>
          </a:bodyPr>
          <a:lstStyle/>
          <a:p>
            <a:pPr marL="0" indent="0">
              <a:buNone/>
            </a:pPr>
            <a:r>
              <a:rPr lang="en-US" sz="3600" b="1" dirty="0" smtClean="0"/>
              <a:t>A pot of water is boiling on the campfire.  You are sitting close enough to feel the heat of the fire.  </a:t>
            </a:r>
            <a:r>
              <a:rPr lang="en-US" sz="3600" dirty="0" smtClean="0"/>
              <a:t>(Give an example of each of the types of heat transfer.)</a:t>
            </a:r>
          </a:p>
          <a:p>
            <a:pPr lvl="1">
              <a:buFont typeface="Arial" pitchFamily="34" charset="0"/>
              <a:buChar char="•"/>
            </a:pPr>
            <a:r>
              <a:rPr lang="en-US" sz="3200" b="1" dirty="0" smtClean="0"/>
              <a:t>Conduction:  </a:t>
            </a:r>
          </a:p>
          <a:p>
            <a:pPr lvl="1">
              <a:buFont typeface="Arial" pitchFamily="34" charset="0"/>
              <a:buChar char="•"/>
            </a:pPr>
            <a:r>
              <a:rPr lang="en-US" sz="3200" b="1" dirty="0" smtClean="0"/>
              <a:t>Convection:</a:t>
            </a:r>
          </a:p>
          <a:p>
            <a:pPr lvl="1">
              <a:buFont typeface="Arial" pitchFamily="34" charset="0"/>
              <a:buChar char="•"/>
            </a:pPr>
            <a:r>
              <a:rPr lang="en-US" sz="3200" b="1" dirty="0" smtClean="0"/>
              <a:t>Radiation:  </a:t>
            </a:r>
            <a:endParaRPr lang="en-US" sz="3200" b="1" dirty="0"/>
          </a:p>
        </p:txBody>
      </p:sp>
      <p:pic>
        <p:nvPicPr>
          <p:cNvPr id="1026" name="Picture 2" descr="http://www.geo.mtu.edu/~hamorgan/Images/heattransf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32869" y="3276600"/>
            <a:ext cx="4665307"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6710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buNone/>
            </a:pPr>
            <a:r>
              <a:rPr lang="en-US" sz="4000" b="1" dirty="0" smtClean="0"/>
              <a:t>Challenge only… (cont.)</a:t>
            </a:r>
          </a:p>
          <a:p>
            <a:pPr marL="0" indent="0">
              <a:buNone/>
            </a:pPr>
            <a:endParaRPr lang="en-US" sz="4000" b="1" dirty="0" smtClean="0"/>
          </a:p>
          <a:p>
            <a:pPr marL="0" indent="0">
              <a:buNone/>
            </a:pPr>
            <a:r>
              <a:rPr lang="en-US" sz="4000" b="1" dirty="0" smtClean="0"/>
              <a:t>Ex3: Convert 25</a:t>
            </a:r>
            <a:r>
              <a:rPr lang="en-US" sz="4000" b="1" dirty="0" smtClean="0">
                <a:sym typeface="Symbol"/>
              </a:rPr>
              <a:t>F to C.</a:t>
            </a:r>
          </a:p>
          <a:p>
            <a:pPr marL="0" indent="0">
              <a:buNone/>
            </a:pPr>
            <a:r>
              <a:rPr lang="en-US" sz="4000" b="1" dirty="0">
                <a:sym typeface="Symbol"/>
              </a:rPr>
              <a:t>	</a:t>
            </a:r>
            <a:r>
              <a:rPr lang="en-US" sz="4000" b="1" dirty="0" smtClean="0">
                <a:sym typeface="Symbol"/>
              </a:rPr>
              <a:t>	=  </a:t>
            </a:r>
            <a:r>
              <a:rPr lang="en-US" sz="4000" b="1" dirty="0" smtClean="0">
                <a:solidFill>
                  <a:srgbClr val="FFFF00"/>
                </a:solidFill>
                <a:sym typeface="Symbol"/>
              </a:rPr>
              <a:t>- 4</a:t>
            </a:r>
            <a:r>
              <a:rPr lang="en-US" sz="4000" dirty="0" smtClean="0">
                <a:solidFill>
                  <a:srgbClr val="FFFF00"/>
                </a:solidFill>
                <a:sym typeface="Symbol"/>
              </a:rPr>
              <a:t>C</a:t>
            </a:r>
            <a:endParaRPr lang="en-US" sz="4000" b="1" dirty="0" smtClean="0">
              <a:solidFill>
                <a:srgbClr val="FFFF00"/>
              </a:solidFill>
              <a:sym typeface="Symbol"/>
            </a:endParaRPr>
          </a:p>
          <a:p>
            <a:pPr marL="0" indent="0">
              <a:buNone/>
            </a:pPr>
            <a:endParaRPr lang="en-US" sz="4000" b="1" dirty="0">
              <a:sym typeface="Symbol"/>
            </a:endParaRPr>
          </a:p>
          <a:p>
            <a:pPr marL="0" indent="0">
              <a:buNone/>
            </a:pPr>
            <a:r>
              <a:rPr lang="en-US" sz="4000" b="1" dirty="0" smtClean="0">
                <a:sym typeface="Symbol"/>
              </a:rPr>
              <a:t>Ex4: Convert 40C to </a:t>
            </a:r>
            <a:r>
              <a:rPr lang="en-US" sz="4000" b="1" dirty="0">
                <a:sym typeface="Symbol"/>
              </a:rPr>
              <a:t></a:t>
            </a:r>
            <a:r>
              <a:rPr lang="en-US" sz="4000" b="1" dirty="0" smtClean="0">
                <a:sym typeface="Symbol"/>
              </a:rPr>
              <a:t>F.</a:t>
            </a:r>
          </a:p>
          <a:p>
            <a:pPr marL="0" indent="0">
              <a:buNone/>
            </a:pPr>
            <a:r>
              <a:rPr lang="en-US" sz="4000" b="1" dirty="0">
                <a:sym typeface="Symbol"/>
              </a:rPr>
              <a:t>	</a:t>
            </a:r>
            <a:r>
              <a:rPr lang="en-US" sz="4000" b="1" dirty="0" smtClean="0">
                <a:sym typeface="Symbol"/>
              </a:rPr>
              <a:t>	=  </a:t>
            </a:r>
            <a:r>
              <a:rPr lang="en-US" sz="4000" b="1" dirty="0" smtClean="0">
                <a:solidFill>
                  <a:srgbClr val="FFFF00"/>
                </a:solidFill>
                <a:sym typeface="Symbol"/>
              </a:rPr>
              <a:t>104</a:t>
            </a:r>
            <a:r>
              <a:rPr lang="en-US" sz="4000" dirty="0" smtClean="0">
                <a:solidFill>
                  <a:srgbClr val="FFFF00"/>
                </a:solidFill>
                <a:sym typeface="Symbol"/>
              </a:rPr>
              <a:t></a:t>
            </a:r>
            <a:r>
              <a:rPr lang="en-US" sz="4000" dirty="0">
                <a:solidFill>
                  <a:srgbClr val="FFFF00"/>
                </a:solidFill>
                <a:sym typeface="Symbol"/>
              </a:rPr>
              <a:t>F</a:t>
            </a:r>
            <a:endParaRPr lang="en-US" sz="4000" b="1" dirty="0">
              <a:solidFill>
                <a:srgbClr val="FFFF00"/>
              </a:solidFill>
            </a:endParaRPr>
          </a:p>
        </p:txBody>
      </p:sp>
    </p:spTree>
    <p:extLst>
      <p:ext uri="{BB962C8B-B14F-4D97-AF65-F5344CB8AC3E}">
        <p14:creationId xmlns:p14="http://schemas.microsoft.com/office/powerpoint/2010/main" val="1532230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Heat transfer (ICE CREAM!) Lab</a:t>
            </a:r>
            <a:endParaRPr lang="en-US" dirty="0"/>
          </a:p>
        </p:txBody>
      </p:sp>
      <p:sp>
        <p:nvSpPr>
          <p:cNvPr id="5" name="Content Placeholder 4"/>
          <p:cNvSpPr>
            <a:spLocks noGrp="1"/>
          </p:cNvSpPr>
          <p:nvPr>
            <p:ph idx="1"/>
          </p:nvPr>
        </p:nvSpPr>
        <p:spPr/>
        <p:txBody>
          <a:bodyPr/>
          <a:lstStyle/>
          <a:p>
            <a:pPr marL="0" indent="0">
              <a:buNone/>
            </a:pPr>
            <a:r>
              <a:rPr lang="en-US" b="1" dirty="0" smtClean="0"/>
              <a:t>Purpose:  </a:t>
            </a:r>
            <a:r>
              <a:rPr lang="en-US" dirty="0" smtClean="0"/>
              <a:t>The purpose of this experiment is to see if adding salt to the ice will allow the transfer of thermal energy to result in the freezing of ice cream.  </a:t>
            </a:r>
            <a:br>
              <a:rPr lang="en-US" dirty="0" smtClean="0"/>
            </a:br>
            <a:endParaRPr lang="en-US" b="1" dirty="0" smtClean="0"/>
          </a:p>
          <a:p>
            <a:pPr marL="0" indent="0">
              <a:buNone/>
            </a:pPr>
            <a:r>
              <a:rPr lang="en-US" b="1" dirty="0" smtClean="0"/>
              <a:t>Materials:  </a:t>
            </a:r>
            <a:r>
              <a:rPr lang="en-US" dirty="0" smtClean="0"/>
              <a:t>(see directions)</a:t>
            </a:r>
          </a:p>
          <a:p>
            <a:pPr marL="0" indent="0">
              <a:buNone/>
            </a:pPr>
            <a:r>
              <a:rPr lang="en-US" b="1" dirty="0" smtClean="0"/>
              <a:t>Procedures:</a:t>
            </a:r>
            <a:r>
              <a:rPr lang="en-US" dirty="0" smtClean="0"/>
              <a:t> (see directions)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85267872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1" dirty="0" smtClean="0"/>
              <a:t>Hypothesis:  </a:t>
            </a:r>
            <a:r>
              <a:rPr lang="en-US" dirty="0" smtClean="0"/>
              <a:t>If we add salt to the ice, then ______________________________, because ________________________________.</a:t>
            </a:r>
          </a:p>
          <a:p>
            <a:pPr marL="0" indent="0">
              <a:buNone/>
            </a:pPr>
            <a:endParaRPr lang="en-US" dirty="0"/>
          </a:p>
          <a:p>
            <a:pPr marL="0" indent="0">
              <a:buNone/>
            </a:pPr>
            <a:r>
              <a:rPr lang="en-US" b="1" dirty="0" smtClean="0"/>
              <a:t>IV:  </a:t>
            </a:r>
          </a:p>
          <a:p>
            <a:pPr marL="0" indent="0">
              <a:buNone/>
            </a:pPr>
            <a:endParaRPr lang="en-US" b="1" dirty="0" smtClean="0"/>
          </a:p>
          <a:p>
            <a:pPr marL="0" indent="0">
              <a:buNone/>
            </a:pPr>
            <a:r>
              <a:rPr lang="en-US" b="1" dirty="0" smtClean="0"/>
              <a:t>DV:</a:t>
            </a:r>
          </a:p>
          <a:p>
            <a:pPr marL="0" indent="0">
              <a:buNone/>
            </a:pPr>
            <a:endParaRPr lang="en-US" b="1" dirty="0" smtClean="0"/>
          </a:p>
          <a:p>
            <a:pPr marL="0" indent="0">
              <a:buNone/>
            </a:pPr>
            <a:r>
              <a:rPr lang="en-US" b="1" dirty="0" smtClean="0"/>
              <a:t>Constants:  </a:t>
            </a:r>
            <a:endParaRPr lang="en-US" b="1" dirty="0"/>
          </a:p>
        </p:txBody>
      </p:sp>
    </p:spTree>
    <p:extLst>
      <p:ext uri="{BB962C8B-B14F-4D97-AF65-F5344CB8AC3E}">
        <p14:creationId xmlns:p14="http://schemas.microsoft.com/office/powerpoint/2010/main" val="349872476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and observations</a:t>
            </a:r>
            <a:endParaRPr lang="en-US" dirty="0"/>
          </a:p>
        </p:txBody>
      </p:sp>
      <p:sp>
        <p:nvSpPr>
          <p:cNvPr id="3" name="Content Placeholder 2"/>
          <p:cNvSpPr>
            <a:spLocks noGrp="1"/>
          </p:cNvSpPr>
          <p:nvPr>
            <p:ph idx="1"/>
          </p:nvPr>
        </p:nvSpPr>
        <p:spPr/>
        <p:txBody>
          <a:bodyPr/>
          <a:lstStyle/>
          <a:p>
            <a:pPr marL="0" indent="0">
              <a:buNone/>
            </a:pPr>
            <a:r>
              <a:rPr lang="en-US" b="1" dirty="0" smtClean="0"/>
              <a:t>Qualitative: </a:t>
            </a:r>
            <a:r>
              <a:rPr lang="en-US" dirty="0" smtClean="0"/>
              <a:t>(describe what you saw, felt, heard)</a:t>
            </a:r>
          </a:p>
          <a:p>
            <a:pPr marL="0" indent="0">
              <a:buNone/>
            </a:pPr>
            <a:endParaRPr lang="en-US" dirty="0"/>
          </a:p>
          <a:p>
            <a:pPr marL="0" indent="0">
              <a:buNone/>
            </a:pPr>
            <a:r>
              <a:rPr lang="en-US" b="1" dirty="0" smtClean="0"/>
              <a:t>Quantitative:  </a:t>
            </a:r>
            <a:endParaRPr lang="en-US" b="1" dirty="0"/>
          </a:p>
        </p:txBody>
      </p:sp>
      <p:graphicFrame>
        <p:nvGraphicFramePr>
          <p:cNvPr id="4" name="Table 3"/>
          <p:cNvGraphicFramePr>
            <a:graphicFrameLocks noGrp="1"/>
          </p:cNvGraphicFramePr>
          <p:nvPr>
            <p:extLst/>
          </p:nvPr>
        </p:nvGraphicFramePr>
        <p:xfrm>
          <a:off x="1447800" y="3657600"/>
          <a:ext cx="6096000" cy="2707640"/>
        </p:xfrm>
        <a:graphic>
          <a:graphicData uri="http://schemas.openxmlformats.org/drawingml/2006/table">
            <a:tbl>
              <a:tblPr firstRow="1" bandRow="1">
                <a:tableStyleId>{5C22544A-7EE6-4342-B048-85BDC9FD1C3A}</a:tableStyleId>
              </a:tblPr>
              <a:tblGrid>
                <a:gridCol w="3048000"/>
                <a:gridCol w="3048000"/>
              </a:tblGrid>
              <a:tr h="533400">
                <a:tc>
                  <a:txBody>
                    <a:bodyPr/>
                    <a:lstStyle/>
                    <a:p>
                      <a:pPr algn="ctr"/>
                      <a:r>
                        <a:rPr lang="en-US" sz="2800" dirty="0" smtClean="0"/>
                        <a:t>Beginning</a:t>
                      </a:r>
                      <a:r>
                        <a:rPr lang="en-US" sz="2800" baseline="0" dirty="0" smtClean="0"/>
                        <a:t> temp of ice only</a:t>
                      </a:r>
                      <a:endParaRPr lang="en-US" sz="2800" dirty="0"/>
                    </a:p>
                  </a:txBody>
                  <a:tcPr/>
                </a:tc>
                <a:tc>
                  <a:txBody>
                    <a:bodyPr/>
                    <a:lstStyle/>
                    <a:p>
                      <a:pPr algn="ctr"/>
                      <a:r>
                        <a:rPr lang="en-US" sz="2800" dirty="0" smtClean="0"/>
                        <a:t>Ending temp of ice an salt</a:t>
                      </a:r>
                      <a:endParaRPr lang="en-US" sz="2800" dirty="0"/>
                    </a:p>
                  </a:txBody>
                  <a:tcPr/>
                </a:tc>
              </a:tr>
              <a:tr h="1762760">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7988632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Describe the direction of heat transfer in this experiment.  Is it convection, conduction, or radiation?</a:t>
            </a:r>
          </a:p>
          <a:p>
            <a:pPr marL="514350" indent="-514350">
              <a:buFont typeface="+mj-lt"/>
              <a:buAutoNum type="arabicPeriod"/>
            </a:pPr>
            <a:endParaRPr lang="en-US" dirty="0" smtClean="0"/>
          </a:p>
          <a:p>
            <a:pPr marL="514350" indent="-514350">
              <a:buFont typeface="+mj-lt"/>
              <a:buAutoNum type="arabicPeriod"/>
            </a:pPr>
            <a:r>
              <a:rPr lang="en-US" dirty="0" smtClean="0"/>
              <a:t>What is the purpose of using the salt?</a:t>
            </a:r>
          </a:p>
        </p:txBody>
      </p:sp>
    </p:spTree>
    <p:extLst>
      <p:ext uri="{BB962C8B-B14F-4D97-AF65-F5344CB8AC3E}">
        <p14:creationId xmlns:p14="http://schemas.microsoft.com/office/powerpoint/2010/main" val="6622922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Conclusion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68130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u="sng" dirty="0" smtClean="0"/>
              <a:t>Sand Lab</a:t>
            </a:r>
            <a:endParaRPr lang="en-US" sz="6000" b="1" u="sng" dirty="0"/>
          </a:p>
        </p:txBody>
      </p:sp>
      <p:sp>
        <p:nvSpPr>
          <p:cNvPr id="3" name="Content Placeholder 2"/>
          <p:cNvSpPr>
            <a:spLocks noGrp="1"/>
          </p:cNvSpPr>
          <p:nvPr>
            <p:ph idx="1"/>
          </p:nvPr>
        </p:nvSpPr>
        <p:spPr>
          <a:xfrm>
            <a:off x="228600" y="1600200"/>
            <a:ext cx="8458200" cy="5105400"/>
          </a:xfrm>
        </p:spPr>
        <p:txBody>
          <a:bodyPr>
            <a:noAutofit/>
          </a:bodyPr>
          <a:lstStyle/>
          <a:p>
            <a:pPr marL="0" indent="0">
              <a:buNone/>
            </a:pPr>
            <a:r>
              <a:rPr lang="en-US" b="1" dirty="0" smtClean="0"/>
              <a:t>Question: How will adding kinetic energy to sand by shaking it for 5 minutes affect its temperature?</a:t>
            </a:r>
          </a:p>
          <a:p>
            <a:pPr marL="0" indent="0">
              <a:buNone/>
            </a:pPr>
            <a:endParaRPr lang="en-US" b="1" dirty="0"/>
          </a:p>
          <a:p>
            <a:pPr marL="0" indent="0">
              <a:buNone/>
            </a:pPr>
            <a:r>
              <a:rPr lang="en-US" b="1" dirty="0" smtClean="0"/>
              <a:t>Materials:</a:t>
            </a:r>
          </a:p>
          <a:p>
            <a:r>
              <a:rPr lang="en-US" b="1" dirty="0" smtClean="0"/>
              <a:t>Container w/ lid</a:t>
            </a:r>
          </a:p>
          <a:p>
            <a:r>
              <a:rPr lang="en-US" b="1" dirty="0" smtClean="0"/>
              <a:t>Sand</a:t>
            </a:r>
          </a:p>
          <a:p>
            <a:r>
              <a:rPr lang="en-US" b="1" dirty="0" smtClean="0"/>
              <a:t>Thermometer</a:t>
            </a:r>
          </a:p>
          <a:p>
            <a:r>
              <a:rPr lang="en-US" b="1" dirty="0" smtClean="0"/>
              <a:t>Timer </a:t>
            </a:r>
            <a:endParaRPr lang="en-US" b="1" dirty="0"/>
          </a:p>
        </p:txBody>
      </p:sp>
    </p:spTree>
    <p:extLst>
      <p:ext uri="{BB962C8B-B14F-4D97-AF65-F5344CB8AC3E}">
        <p14:creationId xmlns:p14="http://schemas.microsoft.com/office/powerpoint/2010/main" val="1697158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additive="base">
                                        <p:cTn id="3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000"/>
                                        <p:tgtEl>
                                          <p:spTgt spid="3">
                                            <p:txEl>
                                              <p:pRg st="6" end="6"/>
                                            </p:txEl>
                                          </p:spTgt>
                                        </p:tgtEl>
                                      </p:cBhvr>
                                    </p:animEffect>
                                    <p:anim calcmode="lin" valueType="num">
                                      <p:cBhvr>
                                        <p:cTn id="4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6096000"/>
          </a:xfrm>
        </p:spPr>
        <p:txBody>
          <a:bodyPr>
            <a:normAutofit/>
          </a:bodyPr>
          <a:lstStyle/>
          <a:p>
            <a:pPr marL="0" indent="0">
              <a:buNone/>
            </a:pPr>
            <a:r>
              <a:rPr lang="en-US" sz="4000" b="1" dirty="0" smtClean="0"/>
              <a:t>Procedures:</a:t>
            </a:r>
          </a:p>
          <a:p>
            <a:pPr marL="514350" indent="-514350">
              <a:buFont typeface="+mj-lt"/>
              <a:buAutoNum type="arabicPeriod"/>
            </a:pPr>
            <a:r>
              <a:rPr lang="en-US" sz="3600" b="1" dirty="0" smtClean="0"/>
              <a:t>Measure the temp. of the sand in </a:t>
            </a:r>
            <a:r>
              <a:rPr lang="en-US" sz="3600" b="1" dirty="0" smtClean="0">
                <a:sym typeface="Symbol"/>
              </a:rPr>
              <a:t></a:t>
            </a:r>
            <a:r>
              <a:rPr lang="en-US" sz="3600" b="1" dirty="0" smtClean="0"/>
              <a:t>C and record. </a:t>
            </a:r>
          </a:p>
          <a:p>
            <a:pPr marL="514350" indent="-514350">
              <a:buFont typeface="+mj-lt"/>
              <a:buAutoNum type="arabicPeriod"/>
            </a:pPr>
            <a:r>
              <a:rPr lang="en-US" sz="3600" b="1" dirty="0" smtClean="0"/>
              <a:t>Put the lid of the container on tightly. </a:t>
            </a:r>
          </a:p>
          <a:p>
            <a:pPr marL="514350" indent="-514350">
              <a:buFont typeface="+mj-lt"/>
              <a:buAutoNum type="arabicPeriod"/>
            </a:pPr>
            <a:r>
              <a:rPr lang="en-US" sz="3600" b="1" dirty="0" smtClean="0"/>
              <a:t>Shake rapidly for 1 minute. </a:t>
            </a:r>
          </a:p>
          <a:p>
            <a:pPr marL="514350" indent="-514350">
              <a:buFont typeface="+mj-lt"/>
              <a:buAutoNum type="arabicPeriod"/>
            </a:pPr>
            <a:r>
              <a:rPr lang="en-US" sz="3600" b="1" dirty="0" smtClean="0"/>
              <a:t>Open lid and record temp.</a:t>
            </a:r>
          </a:p>
          <a:p>
            <a:pPr marL="514350" indent="-514350">
              <a:buFont typeface="+mj-lt"/>
              <a:buAutoNum type="arabicPeriod"/>
            </a:pPr>
            <a:r>
              <a:rPr lang="en-US" sz="3600" b="1" dirty="0" smtClean="0"/>
              <a:t>Repeat steps 2-4 for a total of 5 minutes.</a:t>
            </a:r>
          </a:p>
          <a:p>
            <a:pPr marL="514350" indent="-514350">
              <a:buFont typeface="+mj-lt"/>
              <a:buAutoNum type="arabicPeriod"/>
            </a:pPr>
            <a:r>
              <a:rPr lang="en-US" sz="3600" b="1" dirty="0" smtClean="0"/>
              <a:t>Graph data.</a:t>
            </a:r>
            <a:endParaRPr lang="en-US" sz="3600" b="1" dirty="0"/>
          </a:p>
        </p:txBody>
      </p:sp>
    </p:spTree>
    <p:extLst>
      <p:ext uri="{BB962C8B-B14F-4D97-AF65-F5344CB8AC3E}">
        <p14:creationId xmlns:p14="http://schemas.microsoft.com/office/powerpoint/2010/main" val="3964778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5821363"/>
          </a:xfrm>
        </p:spPr>
        <p:txBody>
          <a:bodyPr>
            <a:normAutofit lnSpcReduction="10000"/>
          </a:bodyPr>
          <a:lstStyle/>
          <a:p>
            <a:pPr marL="0" indent="0">
              <a:buNone/>
            </a:pPr>
            <a:r>
              <a:rPr lang="en-US" sz="4000" b="1" dirty="0" smtClean="0"/>
              <a:t>IV:  </a:t>
            </a:r>
            <a:r>
              <a:rPr lang="en-US" sz="3600" b="1" dirty="0" smtClean="0">
                <a:solidFill>
                  <a:srgbClr val="FFFF00"/>
                </a:solidFill>
              </a:rPr>
              <a:t>Shaking the sand (adding kinetic energy)</a:t>
            </a:r>
          </a:p>
          <a:p>
            <a:pPr marL="0" indent="0">
              <a:buNone/>
            </a:pPr>
            <a:r>
              <a:rPr lang="en-US" sz="4000" b="1" dirty="0" smtClean="0"/>
              <a:t>DV:  </a:t>
            </a:r>
            <a:r>
              <a:rPr lang="en-US" sz="3600" b="1" dirty="0" smtClean="0">
                <a:solidFill>
                  <a:srgbClr val="FFFF00"/>
                </a:solidFill>
              </a:rPr>
              <a:t>Temperature of the sand</a:t>
            </a:r>
          </a:p>
          <a:p>
            <a:pPr marL="0" indent="0">
              <a:buNone/>
            </a:pPr>
            <a:r>
              <a:rPr lang="en-US" sz="3600" b="1" dirty="0" smtClean="0"/>
              <a:t>Constants:  </a:t>
            </a:r>
            <a:r>
              <a:rPr lang="en-US" sz="3600" b="1" dirty="0" smtClean="0">
                <a:solidFill>
                  <a:srgbClr val="FFFF00"/>
                </a:solidFill>
              </a:rPr>
              <a:t>sand, container, timer, thermometer </a:t>
            </a:r>
            <a:endParaRPr lang="en-US" sz="3600" b="1" dirty="0" smtClean="0"/>
          </a:p>
          <a:p>
            <a:pPr marL="0" indent="0">
              <a:buNone/>
            </a:pPr>
            <a:endParaRPr lang="en-US" sz="4000" b="1" dirty="0"/>
          </a:p>
          <a:p>
            <a:pPr marL="0" indent="0">
              <a:buNone/>
            </a:pPr>
            <a:r>
              <a:rPr lang="en-US" sz="4000" b="1" dirty="0" smtClean="0"/>
              <a:t>Hypothesis: If we add kinetic energy to sand by shaking it for 5 minutes, then _________, because __________.</a:t>
            </a:r>
          </a:p>
          <a:p>
            <a:pPr marL="0" indent="0">
              <a:buNone/>
            </a:pPr>
            <a:endParaRPr lang="en-US" sz="4000" b="1" dirty="0"/>
          </a:p>
          <a:p>
            <a:pPr marL="0" indent="0">
              <a:buNone/>
            </a:pPr>
            <a:endParaRPr lang="en-US" sz="4000" b="1" dirty="0"/>
          </a:p>
        </p:txBody>
      </p:sp>
    </p:spTree>
    <p:extLst>
      <p:ext uri="{BB962C8B-B14F-4D97-AF65-F5344CB8AC3E}">
        <p14:creationId xmlns:p14="http://schemas.microsoft.com/office/powerpoint/2010/main" val="2508290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anim calcmode="lin" valueType="num">
                                      <p:cBhvr>
                                        <p:cTn id="2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4000" b="1" dirty="0" smtClean="0"/>
              <a:t>Data Table:</a:t>
            </a:r>
            <a:endParaRPr lang="en-US" sz="4000" b="1" dirty="0"/>
          </a:p>
        </p:txBody>
      </p:sp>
      <p:graphicFrame>
        <p:nvGraphicFramePr>
          <p:cNvPr id="4" name="Table 3"/>
          <p:cNvGraphicFramePr>
            <a:graphicFrameLocks noGrp="1"/>
          </p:cNvGraphicFramePr>
          <p:nvPr>
            <p:extLst>
              <p:ext uri="{D42A27DB-BD31-4B8C-83A1-F6EECF244321}">
                <p14:modId xmlns:p14="http://schemas.microsoft.com/office/powerpoint/2010/main" val="3804376698"/>
              </p:ext>
            </p:extLst>
          </p:nvPr>
        </p:nvGraphicFramePr>
        <p:xfrm>
          <a:off x="1981200" y="1295400"/>
          <a:ext cx="5562600" cy="4693920"/>
        </p:xfrm>
        <a:graphic>
          <a:graphicData uri="http://schemas.openxmlformats.org/drawingml/2006/table">
            <a:tbl>
              <a:tblPr firstRow="1" bandRow="1">
                <a:tableStyleId>{5C22544A-7EE6-4342-B048-85BDC9FD1C3A}</a:tableStyleId>
              </a:tblPr>
              <a:tblGrid>
                <a:gridCol w="2781300"/>
                <a:gridCol w="2781300"/>
              </a:tblGrid>
              <a:tr h="370840">
                <a:tc gridSpan="2">
                  <a:txBody>
                    <a:bodyPr/>
                    <a:lstStyle/>
                    <a:p>
                      <a:pPr algn="ctr"/>
                      <a:r>
                        <a:rPr lang="en-US" sz="3200" b="1" dirty="0" smtClean="0"/>
                        <a:t>Temperature of Sand over 5 Minutes</a:t>
                      </a:r>
                      <a:endParaRPr lang="en-US" sz="3200" b="1" dirty="0"/>
                    </a:p>
                  </a:txBody>
                  <a:tcPr/>
                </a:tc>
                <a:tc hMerge="1">
                  <a:txBody>
                    <a:bodyPr/>
                    <a:lstStyle/>
                    <a:p>
                      <a:endParaRPr lang="en-US" dirty="0"/>
                    </a:p>
                  </a:txBody>
                  <a:tcPr/>
                </a:tc>
              </a:tr>
              <a:tr h="370840">
                <a:tc>
                  <a:txBody>
                    <a:bodyPr/>
                    <a:lstStyle/>
                    <a:p>
                      <a:pPr algn="ctr"/>
                      <a:r>
                        <a:rPr lang="en-US" sz="2800" b="1" dirty="0" smtClean="0"/>
                        <a:t>Time</a:t>
                      </a:r>
                      <a:r>
                        <a:rPr lang="en-US" sz="2800" b="1" baseline="0" dirty="0" smtClean="0"/>
                        <a:t> (minutes)</a:t>
                      </a:r>
                      <a:endParaRPr lang="en-US" sz="2800" b="1" dirty="0"/>
                    </a:p>
                  </a:txBody>
                  <a:tcPr/>
                </a:tc>
                <a:tc>
                  <a:txBody>
                    <a:bodyPr/>
                    <a:lstStyle/>
                    <a:p>
                      <a:pPr algn="ctr"/>
                      <a:r>
                        <a:rPr lang="en-US" sz="2800" b="1" dirty="0" smtClean="0"/>
                        <a:t>Temperature (</a:t>
                      </a:r>
                      <a:r>
                        <a:rPr lang="en-US" sz="2800" b="1" dirty="0" smtClean="0">
                          <a:sym typeface="Symbol"/>
                        </a:rPr>
                        <a:t>C)</a:t>
                      </a:r>
                      <a:endParaRPr lang="en-US" sz="2800" b="1" dirty="0"/>
                    </a:p>
                  </a:txBody>
                  <a:tcPr/>
                </a:tc>
              </a:tr>
              <a:tr h="370840">
                <a:tc>
                  <a:txBody>
                    <a:bodyPr/>
                    <a:lstStyle/>
                    <a:p>
                      <a:pPr algn="ctr"/>
                      <a:r>
                        <a:rPr lang="en-US" sz="2800" b="1" dirty="0" smtClean="0"/>
                        <a:t>0</a:t>
                      </a:r>
                      <a:endParaRPr lang="en-US" sz="2800" b="1" dirty="0"/>
                    </a:p>
                  </a:txBody>
                  <a:tcPr/>
                </a:tc>
                <a:tc>
                  <a:txBody>
                    <a:bodyPr/>
                    <a:lstStyle/>
                    <a:p>
                      <a:endParaRPr lang="en-US" sz="2400" b="1" dirty="0"/>
                    </a:p>
                  </a:txBody>
                  <a:tcPr/>
                </a:tc>
              </a:tr>
              <a:tr h="370840">
                <a:tc>
                  <a:txBody>
                    <a:bodyPr/>
                    <a:lstStyle/>
                    <a:p>
                      <a:pPr algn="ctr"/>
                      <a:r>
                        <a:rPr lang="en-US" sz="2800" b="1" dirty="0" smtClean="0"/>
                        <a:t>1</a:t>
                      </a:r>
                      <a:endParaRPr lang="en-US" sz="2800" b="1" dirty="0"/>
                    </a:p>
                  </a:txBody>
                  <a:tcPr/>
                </a:tc>
                <a:tc>
                  <a:txBody>
                    <a:bodyPr/>
                    <a:lstStyle/>
                    <a:p>
                      <a:endParaRPr lang="en-US" sz="2400" b="1"/>
                    </a:p>
                  </a:txBody>
                  <a:tcPr/>
                </a:tc>
              </a:tr>
              <a:tr h="370840">
                <a:tc>
                  <a:txBody>
                    <a:bodyPr/>
                    <a:lstStyle/>
                    <a:p>
                      <a:pPr algn="ctr"/>
                      <a:r>
                        <a:rPr lang="en-US" sz="2800" b="1" dirty="0" smtClean="0"/>
                        <a:t>2</a:t>
                      </a:r>
                      <a:endParaRPr lang="en-US" sz="2800" b="1" dirty="0"/>
                    </a:p>
                  </a:txBody>
                  <a:tcPr/>
                </a:tc>
                <a:tc>
                  <a:txBody>
                    <a:bodyPr/>
                    <a:lstStyle/>
                    <a:p>
                      <a:endParaRPr lang="en-US" sz="2400" b="1"/>
                    </a:p>
                  </a:txBody>
                  <a:tcPr/>
                </a:tc>
              </a:tr>
              <a:tr h="370840">
                <a:tc>
                  <a:txBody>
                    <a:bodyPr/>
                    <a:lstStyle/>
                    <a:p>
                      <a:pPr algn="ctr"/>
                      <a:r>
                        <a:rPr lang="en-US" sz="2800" b="1" dirty="0" smtClean="0"/>
                        <a:t>3</a:t>
                      </a:r>
                      <a:endParaRPr lang="en-US" sz="2800" b="1" dirty="0"/>
                    </a:p>
                  </a:txBody>
                  <a:tcPr/>
                </a:tc>
                <a:tc>
                  <a:txBody>
                    <a:bodyPr/>
                    <a:lstStyle/>
                    <a:p>
                      <a:endParaRPr lang="en-US" sz="2400" b="1"/>
                    </a:p>
                  </a:txBody>
                  <a:tcPr/>
                </a:tc>
              </a:tr>
              <a:tr h="370840">
                <a:tc>
                  <a:txBody>
                    <a:bodyPr/>
                    <a:lstStyle/>
                    <a:p>
                      <a:pPr algn="ctr"/>
                      <a:r>
                        <a:rPr lang="en-US" sz="2800" b="1" dirty="0" smtClean="0"/>
                        <a:t>4</a:t>
                      </a:r>
                      <a:endParaRPr lang="en-US" sz="2800" b="1" dirty="0"/>
                    </a:p>
                  </a:txBody>
                  <a:tcPr/>
                </a:tc>
                <a:tc>
                  <a:txBody>
                    <a:bodyPr/>
                    <a:lstStyle/>
                    <a:p>
                      <a:endParaRPr lang="en-US" sz="2400" b="1"/>
                    </a:p>
                  </a:txBody>
                  <a:tcPr/>
                </a:tc>
              </a:tr>
              <a:tr h="370840">
                <a:tc>
                  <a:txBody>
                    <a:bodyPr/>
                    <a:lstStyle/>
                    <a:p>
                      <a:pPr algn="ctr"/>
                      <a:r>
                        <a:rPr lang="en-US" sz="2800" b="1" dirty="0" smtClean="0"/>
                        <a:t>5</a:t>
                      </a:r>
                      <a:endParaRPr lang="en-US" sz="2800" b="1" dirty="0"/>
                    </a:p>
                  </a:txBody>
                  <a:tcPr/>
                </a:tc>
                <a:tc>
                  <a:txBody>
                    <a:bodyPr/>
                    <a:lstStyle/>
                    <a:p>
                      <a:endParaRPr lang="en-US" sz="2400" b="1" dirty="0"/>
                    </a:p>
                  </a:txBody>
                  <a:tcPr/>
                </a:tc>
              </a:tr>
            </a:tbl>
          </a:graphicData>
        </a:graphic>
      </p:graphicFrame>
    </p:spTree>
    <p:extLst>
      <p:ext uri="{BB962C8B-B14F-4D97-AF65-F5344CB8AC3E}">
        <p14:creationId xmlns:p14="http://schemas.microsoft.com/office/powerpoint/2010/main" val="849514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Graph it!</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128106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5532</TotalTime>
  <Words>1580</Words>
  <Application>Microsoft Office PowerPoint</Application>
  <PresentationFormat>On-screen Show (4:3)</PresentationFormat>
  <Paragraphs>296</Paragraphs>
  <Slides>44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Cambria Math</vt:lpstr>
      <vt:lpstr>Symbol</vt:lpstr>
      <vt:lpstr>Office Theme</vt:lpstr>
      <vt:lpstr>Thermal Energy</vt:lpstr>
      <vt:lpstr>Reading a thermometer…</vt:lpstr>
      <vt:lpstr>Converting (Challenge)</vt:lpstr>
      <vt:lpstr>PowerPoint Presentation</vt:lpstr>
      <vt:lpstr>Sand Lab</vt:lpstr>
      <vt:lpstr>PowerPoint Presentation</vt:lpstr>
      <vt:lpstr>PowerPoint Presentation</vt:lpstr>
      <vt:lpstr>PowerPoint Presentation</vt:lpstr>
      <vt:lpstr>Let’s Graph it!</vt:lpstr>
      <vt:lpstr>Write a power conclusion!</vt:lpstr>
      <vt:lpstr>QOD#54</vt:lpstr>
      <vt:lpstr>QOD#54</vt:lpstr>
      <vt:lpstr>Conductor &amp; Insulator Notes</vt:lpstr>
      <vt:lpstr>Insulator Test</vt:lpstr>
      <vt:lpstr>Procedures</vt:lpstr>
      <vt:lpstr>PowerPoint Presentation</vt:lpstr>
      <vt:lpstr>Temperature Change After 15 Minutes Insulator Test</vt:lpstr>
      <vt:lpstr>Temperature Change After 15 Minutes Insulator Test</vt:lpstr>
      <vt:lpstr>QOD 5 - Page Keeley Probe</vt:lpstr>
      <vt:lpstr>Temperature change After 15 Minutes Conductor Test w/ Ice &amp; Soda</vt:lpstr>
      <vt:lpstr>Movement of Heat</vt:lpstr>
      <vt:lpstr>PowerPoint Presentation</vt:lpstr>
      <vt:lpstr>Holding an Ice Cube</vt:lpstr>
      <vt:lpstr>HW: Movement of Heat Questions</vt:lpstr>
      <vt:lpstr>Heat Transfer Questions…</vt:lpstr>
      <vt:lpstr>QOD # 6</vt:lpstr>
      <vt:lpstr>Heat Transfer Questions… The heat transfers from the ___________ to the ___________.</vt:lpstr>
      <vt:lpstr>3 Ways of Transferring Heat</vt:lpstr>
      <vt:lpstr>1. Conduction</vt:lpstr>
      <vt:lpstr>2. Convection </vt:lpstr>
      <vt:lpstr>3. Radiation</vt:lpstr>
      <vt:lpstr>PowerPoint Presentation</vt:lpstr>
      <vt:lpstr>PowerPoint Presentation</vt:lpstr>
      <vt:lpstr>Convection </vt:lpstr>
      <vt:lpstr>Convection of Boiling Water – Density Explanation</vt:lpstr>
      <vt:lpstr>Concluding paragraph…</vt:lpstr>
      <vt:lpstr>PowerPoint Presentation</vt:lpstr>
      <vt:lpstr>Create a DOUBLE LINE graph</vt:lpstr>
      <vt:lpstr>QOD#59</vt:lpstr>
      <vt:lpstr>Heat transfer (ICE CREAM!) Lab</vt:lpstr>
      <vt:lpstr>PowerPoint Presentation</vt:lpstr>
      <vt:lpstr>Data and observations</vt:lpstr>
      <vt:lpstr>Questions</vt:lpstr>
      <vt:lpstr>Power 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QOD #46</dc:title>
  <dc:creator>ARathjen</dc:creator>
  <cp:lastModifiedBy>Angela Rathjen</cp:lastModifiedBy>
  <cp:revision>93</cp:revision>
  <cp:lastPrinted>2016-01-12T15:35:40Z</cp:lastPrinted>
  <dcterms:created xsi:type="dcterms:W3CDTF">2013-01-11T18:39:48Z</dcterms:created>
  <dcterms:modified xsi:type="dcterms:W3CDTF">2016-01-19T14:14:14Z</dcterms:modified>
</cp:coreProperties>
</file>