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handoutMasterIdLst>
    <p:handoutMasterId r:id="rId10"/>
  </p:handoutMasterIdLst>
  <p:sldIdLst>
    <p:sldId id="256" r:id="rId3"/>
    <p:sldId id="272" r:id="rId4"/>
    <p:sldId id="258" r:id="rId5"/>
    <p:sldId id="263" r:id="rId6"/>
    <p:sldId id="259" r:id="rId7"/>
    <p:sldId id="260" r:id="rId8"/>
    <p:sldId id="261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027" autoAdjust="0"/>
    <p:restoredTop sz="86316" autoAdjust="0"/>
  </p:normalViewPr>
  <p:slideViewPr>
    <p:cSldViewPr>
      <p:cViewPr varScale="1">
        <p:scale>
          <a:sx n="69" d="100"/>
          <a:sy n="69" d="100"/>
        </p:scale>
        <p:origin x="57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0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D22F759-D74F-4139-9647-E3996839855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5132274-556B-44E9-86B5-95A01FCE1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60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F49C-3CF9-4A16-B287-E0882462507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11/28/2016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60B8-5EE9-4DCE-AA16-97DF7923848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724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F49C-3CF9-4A16-B287-E0882462507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11/28/2016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60B8-5EE9-4DCE-AA16-97DF7923848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621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F49C-3CF9-4A16-B287-E0882462507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11/28/2016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60B8-5EE9-4DCE-AA16-97DF7923848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108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2457-99E7-4843-8587-6DDAB19F50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9E4F-9831-4297-9D30-53FBC441C3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474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2457-99E7-4843-8587-6DDAB19F50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9E4F-9831-4297-9D30-53FBC441C3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132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2457-99E7-4843-8587-6DDAB19F50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9E4F-9831-4297-9D30-53FBC441C3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965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2457-99E7-4843-8587-6DDAB19F50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9E4F-9831-4297-9D30-53FBC441C3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45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2457-99E7-4843-8587-6DDAB19F50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9E4F-9831-4297-9D30-53FBC441C3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6535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2457-99E7-4843-8587-6DDAB19F50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9E4F-9831-4297-9D30-53FBC441C3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1069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2457-99E7-4843-8587-6DDAB19F50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9E4F-9831-4297-9D30-53FBC441C3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2051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2457-99E7-4843-8587-6DDAB19F50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9E4F-9831-4297-9D30-53FBC441C3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537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F49C-3CF9-4A16-B287-E0882462507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11/28/2016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60B8-5EE9-4DCE-AA16-97DF7923848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0485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2457-99E7-4843-8587-6DDAB19F50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9E4F-9831-4297-9D30-53FBC441C3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547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2457-99E7-4843-8587-6DDAB19F50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9E4F-9831-4297-9D30-53FBC441C3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4877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2457-99E7-4843-8587-6DDAB19F50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9E4F-9831-4297-9D30-53FBC441C3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102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F49C-3CF9-4A16-B287-E0882462507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11/28/2016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60B8-5EE9-4DCE-AA16-97DF7923848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774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F49C-3CF9-4A16-B287-E0882462507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11/28/2016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60B8-5EE9-4DCE-AA16-97DF7923848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275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F49C-3CF9-4A16-B287-E0882462507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11/28/2016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60B8-5EE9-4DCE-AA16-97DF7923848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986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F49C-3CF9-4A16-B287-E0882462507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11/28/2016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60B8-5EE9-4DCE-AA16-97DF7923848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279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F49C-3CF9-4A16-B287-E0882462507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11/28/2016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60B8-5EE9-4DCE-AA16-97DF7923848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40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F49C-3CF9-4A16-B287-E0882462507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11/28/2016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60B8-5EE9-4DCE-AA16-97DF7923848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315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F49C-3CF9-4A16-B287-E0882462507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11/28/2016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60B8-5EE9-4DCE-AA16-97DF7923848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28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8F49C-3CF9-4A16-B287-E0882462507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11/28/2016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860B8-5EE9-4DCE-AA16-97DF7923848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9046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C2457-99E7-4843-8587-6DDAB19F50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29E4F-9831-4297-9D30-53FBC441C3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750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8610600" cy="1298575"/>
          </a:xfrm>
        </p:spPr>
        <p:txBody>
          <a:bodyPr/>
          <a:lstStyle/>
          <a:p>
            <a:r>
              <a:rPr lang="en-US" dirty="0" smtClean="0"/>
              <a:t>Pure Substances &amp; Mixtures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6400800" cy="609600"/>
          </a:xfrm>
        </p:spPr>
        <p:txBody>
          <a:bodyPr/>
          <a:lstStyle/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90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1.gstatic.com/images?q=tbn:ANd9GcRDdIxWRZfsp3451SnFyOT_JJsJkuBLqTvIUF8sTSFImhwiMzUQ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75844" y="-1006768"/>
            <a:ext cx="7192313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45541" y="202901"/>
            <a:ext cx="1676400" cy="646331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prstClr val="black"/>
                </a:solidFill>
              </a:rPr>
              <a:t>Matter</a:t>
            </a:r>
            <a:endParaRPr lang="en-US" sz="3600" b="1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1330" y="1225373"/>
            <a:ext cx="2743200" cy="1608133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prstClr val="black"/>
                </a:solidFill>
              </a:rPr>
              <a:t>Pure Substances</a:t>
            </a:r>
          </a:p>
          <a:p>
            <a:pPr algn="ctr"/>
            <a:endParaRPr lang="en-US" sz="1050" b="1" dirty="0">
              <a:solidFill>
                <a:prstClr val="black"/>
              </a:solidFill>
            </a:endParaRPr>
          </a:p>
          <a:p>
            <a:r>
              <a:rPr lang="en-US" b="1" dirty="0" smtClean="0">
                <a:solidFill>
                  <a:prstClr val="black"/>
                </a:solidFill>
              </a:rPr>
              <a:t>-Cannot be physically separated</a:t>
            </a:r>
          </a:p>
          <a:p>
            <a:endParaRPr lang="en-US" sz="2800" b="1" dirty="0" smtClean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1225373"/>
            <a:ext cx="2743200" cy="1731243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prstClr val="black"/>
                </a:solidFill>
              </a:rPr>
              <a:t>Mixtures</a:t>
            </a:r>
          </a:p>
          <a:p>
            <a:pPr algn="ctr"/>
            <a:endParaRPr lang="en-US" sz="800" b="1" dirty="0">
              <a:solidFill>
                <a:prstClr val="black"/>
              </a:solidFill>
            </a:endParaRPr>
          </a:p>
          <a:p>
            <a:r>
              <a:rPr lang="en-US" b="1" dirty="0" smtClean="0">
                <a:solidFill>
                  <a:prstClr val="black"/>
                </a:solidFill>
              </a:rPr>
              <a:t>-Can be physically separated</a:t>
            </a:r>
          </a:p>
          <a:p>
            <a:r>
              <a:rPr lang="en-US" b="1" dirty="0" smtClean="0">
                <a:solidFill>
                  <a:prstClr val="black"/>
                </a:solidFill>
              </a:rPr>
              <a:t>-when there are 2 or more substances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411071" y="972889"/>
            <a:ext cx="398929" cy="340877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876800" y="972889"/>
            <a:ext cx="470647" cy="323166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914400" y="3018603"/>
            <a:ext cx="484090" cy="546629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706036" y="3045169"/>
            <a:ext cx="398928" cy="520063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671476" y="2956616"/>
            <a:ext cx="470647" cy="564447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239000" y="3045169"/>
            <a:ext cx="394446" cy="520063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70328" y="3719816"/>
            <a:ext cx="1743636" cy="2808461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prstClr val="black"/>
                </a:solidFill>
              </a:rPr>
              <a:t>Elements</a:t>
            </a:r>
          </a:p>
          <a:p>
            <a:pPr algn="ctr"/>
            <a:endParaRPr lang="en-US" sz="1050" b="1" dirty="0">
              <a:solidFill>
                <a:prstClr val="black"/>
              </a:solidFill>
            </a:endParaRPr>
          </a:p>
          <a:p>
            <a:r>
              <a:rPr lang="en-US" b="1" dirty="0" smtClean="0">
                <a:solidFill>
                  <a:prstClr val="black"/>
                </a:solidFill>
              </a:rPr>
              <a:t>-simplest substance found in nature</a:t>
            </a:r>
          </a:p>
          <a:p>
            <a:endParaRPr lang="en-US" b="1" dirty="0">
              <a:solidFill>
                <a:prstClr val="black"/>
              </a:solidFill>
            </a:endParaRPr>
          </a:p>
          <a:p>
            <a:r>
              <a:rPr lang="en-US" b="1" dirty="0" smtClean="0">
                <a:solidFill>
                  <a:prstClr val="black"/>
                </a:solidFill>
              </a:rPr>
              <a:t>Examples: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</a:rPr>
              <a:t>Aluminum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</a:rPr>
              <a:t>Oxygen</a:t>
            </a:r>
          </a:p>
          <a:p>
            <a:endParaRPr lang="en-US" sz="1600" b="1" dirty="0" smtClean="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06167" y="3719815"/>
            <a:ext cx="1743636" cy="283923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prstClr val="black"/>
                </a:solidFill>
              </a:rPr>
              <a:t>Compounds</a:t>
            </a:r>
          </a:p>
          <a:p>
            <a:pPr algn="ctr"/>
            <a:endParaRPr lang="en-US" sz="1050" b="1" dirty="0">
              <a:solidFill>
                <a:prstClr val="black"/>
              </a:solidFill>
            </a:endParaRPr>
          </a:p>
          <a:p>
            <a:r>
              <a:rPr lang="en-US" b="1" dirty="0" smtClean="0">
                <a:solidFill>
                  <a:prstClr val="black"/>
                </a:solidFill>
              </a:rPr>
              <a:t>-Two or more elements are chemically joined</a:t>
            </a:r>
          </a:p>
          <a:p>
            <a:endParaRPr lang="en-US" sz="1200" b="1" dirty="0" smtClean="0">
              <a:solidFill>
                <a:prstClr val="black"/>
              </a:solidFill>
            </a:endParaRPr>
          </a:p>
          <a:p>
            <a:r>
              <a:rPr lang="en-US" b="1" dirty="0" smtClean="0">
                <a:solidFill>
                  <a:prstClr val="black"/>
                </a:solidFill>
              </a:rPr>
              <a:t>Examples: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</a:rPr>
              <a:t>Water – H</a:t>
            </a:r>
            <a:r>
              <a:rPr lang="en-US" b="1" baseline="-25000" dirty="0" smtClean="0">
                <a:solidFill>
                  <a:prstClr val="black"/>
                </a:solidFill>
              </a:rPr>
              <a:t>2</a:t>
            </a:r>
            <a:r>
              <a:rPr lang="en-US" b="1" dirty="0" smtClean="0">
                <a:solidFill>
                  <a:prstClr val="black"/>
                </a:solidFill>
              </a:rPr>
              <a:t>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</a:rPr>
              <a:t>Salt – </a:t>
            </a:r>
            <a:r>
              <a:rPr lang="en-US" b="1" dirty="0" err="1" smtClean="0">
                <a:solidFill>
                  <a:prstClr val="black"/>
                </a:solidFill>
              </a:rPr>
              <a:t>NaCl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654923" y="3729138"/>
            <a:ext cx="1743636" cy="283923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prstClr val="black"/>
                </a:solidFill>
              </a:rPr>
              <a:t>Solutions</a:t>
            </a:r>
          </a:p>
          <a:p>
            <a:pPr algn="ctr"/>
            <a:endParaRPr lang="en-US" sz="1050" b="1" dirty="0">
              <a:solidFill>
                <a:prstClr val="black"/>
              </a:solidFill>
            </a:endParaRPr>
          </a:p>
          <a:p>
            <a:r>
              <a:rPr lang="en-US" b="1" dirty="0" smtClean="0">
                <a:solidFill>
                  <a:prstClr val="black"/>
                </a:solidFill>
              </a:rPr>
              <a:t>-All parts look the same after mixed </a:t>
            </a:r>
            <a:r>
              <a:rPr lang="en-US" b="1" dirty="0" smtClean="0">
                <a:solidFill>
                  <a:prstClr val="black"/>
                </a:solidFill>
              </a:rPr>
              <a:t>(homogeneous)</a:t>
            </a:r>
            <a:endParaRPr lang="en-US" b="1" dirty="0" smtClean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r>
              <a:rPr lang="en-US" b="1" dirty="0" smtClean="0">
                <a:solidFill>
                  <a:prstClr val="black"/>
                </a:solidFill>
              </a:rPr>
              <a:t>Examples: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</a:rPr>
              <a:t>Salt Water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</a:rPr>
              <a:t>Milk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934200" y="3719995"/>
            <a:ext cx="1743636" cy="2931572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prstClr val="black"/>
                </a:solidFill>
              </a:rPr>
              <a:t>Visible Mixtures</a:t>
            </a:r>
          </a:p>
          <a:p>
            <a:pPr algn="ctr"/>
            <a:endParaRPr lang="en-US" sz="1050" b="1" dirty="0">
              <a:solidFill>
                <a:prstClr val="black"/>
              </a:solidFill>
            </a:endParaRPr>
          </a:p>
          <a:p>
            <a:r>
              <a:rPr lang="en-US" b="1" dirty="0" smtClean="0">
                <a:solidFill>
                  <a:prstClr val="black"/>
                </a:solidFill>
              </a:rPr>
              <a:t>-Two or more parts are </a:t>
            </a:r>
            <a:r>
              <a:rPr lang="en-US" b="1" dirty="0" smtClean="0">
                <a:solidFill>
                  <a:prstClr val="black"/>
                </a:solidFill>
              </a:rPr>
              <a:t>visible (</a:t>
            </a:r>
            <a:r>
              <a:rPr lang="en-US" b="1" dirty="0" err="1" smtClean="0">
                <a:solidFill>
                  <a:prstClr val="black"/>
                </a:solidFill>
              </a:rPr>
              <a:t>hetrogeneous</a:t>
            </a:r>
            <a:r>
              <a:rPr lang="en-US" b="1" dirty="0" smtClean="0">
                <a:solidFill>
                  <a:prstClr val="black"/>
                </a:solidFill>
              </a:rPr>
              <a:t>)</a:t>
            </a:r>
            <a:endParaRPr lang="en-US" b="1" dirty="0" smtClean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r>
              <a:rPr lang="en-US" b="1" dirty="0" smtClean="0">
                <a:solidFill>
                  <a:prstClr val="black"/>
                </a:solidFill>
              </a:rPr>
              <a:t>Examples: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</a:rPr>
              <a:t>Pizza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</a:rPr>
              <a:t>Salad</a:t>
            </a:r>
            <a:endParaRPr lang="en-US" sz="2800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84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109006"/>
              </p:ext>
            </p:extLst>
          </p:nvPr>
        </p:nvGraphicFramePr>
        <p:xfrm>
          <a:off x="304801" y="304805"/>
          <a:ext cx="8305800" cy="610597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79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Item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Pure Substance/ Mixture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Explanation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411">
                <a:tc>
                  <a:txBody>
                    <a:bodyPr/>
                    <a:lstStyle/>
                    <a:p>
                      <a:r>
                        <a:rPr lang="en-US" dirty="0" smtClean="0"/>
                        <a:t>1.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411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411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411">
                <a:tc>
                  <a:txBody>
                    <a:bodyPr/>
                    <a:lstStyle/>
                    <a:p>
                      <a:r>
                        <a:rPr lang="en-US" dirty="0" smtClean="0"/>
                        <a:t>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411">
                <a:tc>
                  <a:txBody>
                    <a:bodyPr/>
                    <a:lstStyle/>
                    <a:p>
                      <a:r>
                        <a:rPr lang="en-US" dirty="0" smtClean="0"/>
                        <a:t>5.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411">
                <a:tc>
                  <a:txBody>
                    <a:bodyPr/>
                    <a:lstStyle/>
                    <a:p>
                      <a:r>
                        <a:rPr lang="en-US" dirty="0" smtClean="0"/>
                        <a:t>6.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411">
                <a:tc>
                  <a:txBody>
                    <a:bodyPr/>
                    <a:lstStyle/>
                    <a:p>
                      <a:r>
                        <a:rPr lang="en-US" dirty="0" smtClean="0"/>
                        <a:t>7.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411">
                <a:tc>
                  <a:txBody>
                    <a:bodyPr/>
                    <a:lstStyle/>
                    <a:p>
                      <a:r>
                        <a:rPr lang="en-US" dirty="0" smtClean="0"/>
                        <a:t>8.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0411">
                <a:tc>
                  <a:txBody>
                    <a:bodyPr/>
                    <a:lstStyle/>
                    <a:p>
                      <a:r>
                        <a:rPr lang="en-US" dirty="0" smtClean="0"/>
                        <a:t>9.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0411">
                <a:tc>
                  <a:txBody>
                    <a:bodyPr/>
                    <a:lstStyle/>
                    <a:p>
                      <a:r>
                        <a:rPr lang="en-US" dirty="0" smtClean="0"/>
                        <a:t>10.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0411">
                <a:tc>
                  <a:txBody>
                    <a:bodyPr/>
                    <a:lstStyle/>
                    <a:p>
                      <a:r>
                        <a:rPr lang="en-US" dirty="0" smtClean="0"/>
                        <a:t>11.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0411">
                <a:tc>
                  <a:txBody>
                    <a:bodyPr/>
                    <a:lstStyle/>
                    <a:p>
                      <a:r>
                        <a:rPr lang="en-US" dirty="0" smtClean="0"/>
                        <a:t>12.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749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55115700"/>
                  </p:ext>
                </p:extLst>
              </p:nvPr>
            </p:nvGraphicFramePr>
            <p:xfrm>
              <a:off x="304801" y="304805"/>
              <a:ext cx="8305800" cy="6105972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2286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1336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886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685795">
                    <a:tc>
                      <a:txBody>
                        <a:bodyPr/>
                        <a:lstStyle/>
                        <a:p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Item</a:t>
                          </a:r>
                          <a:endParaRPr lang="en-US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Pure Substance/ Mixture</a:t>
                          </a:r>
                          <a:endParaRPr lang="en-US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Explanation</a:t>
                          </a:r>
                          <a:endParaRPr lang="en-US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50411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1.  Kool-Aid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Mixture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Solution</a:t>
                          </a:r>
                          <a:r>
                            <a:rPr lang="en-US" baseline="0" dirty="0" smtClean="0">
                              <a:solidFill>
                                <a:srgbClr val="FF0000"/>
                              </a:solidFill>
                            </a:rPr>
                            <a:t> of water &amp; mix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50411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2.  Gold necklace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Pure substance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Gold is an element  - Au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50411"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eriod" startAt="3"/>
                          </a:pPr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Candy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Mixture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Sugar, chocolate,</a:t>
                          </a:r>
                          <a:r>
                            <a:rPr lang="en-US" baseline="0" dirty="0" smtClean="0">
                              <a:solidFill>
                                <a:srgbClr val="FF0000"/>
                              </a:solidFill>
                            </a:rPr>
                            <a:t> etc.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50411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4.  Iron nail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Pure substance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Made of iron – element Fe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50411"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eriod" startAt="5"/>
                          </a:pPr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Soap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Mixture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Solution of ingredients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450411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6.  Dry ice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Pure substance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Compound - Frozen </a:t>
                          </a:r>
                          <a:r>
                            <a:rPr lang="en-US" i="0" dirty="0" smtClean="0">
                              <a:solidFill>
                                <a:srgbClr val="FF0000"/>
                              </a:solidFill>
                            </a:rPr>
                            <a:t>C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dirty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O</m:t>
                                  </m:r>
                                </m:e>
                                <m:sub>
                                  <m:r>
                                    <a:rPr lang="en-US" b="0" i="0" dirty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endParaRPr lang="en-US" i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450411"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eriod" startAt="7"/>
                          </a:pPr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Salt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Pure</a:t>
                          </a:r>
                          <a:r>
                            <a:rPr lang="en-US" baseline="0" dirty="0" smtClean="0">
                              <a:solidFill>
                                <a:srgbClr val="FF0000"/>
                              </a:solidFill>
                            </a:rPr>
                            <a:t> substance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Compound</a:t>
                          </a:r>
                          <a:r>
                            <a:rPr lang="en-US" baseline="0" dirty="0" smtClean="0">
                              <a:solidFill>
                                <a:srgbClr val="FF0000"/>
                              </a:solidFill>
                            </a:rPr>
                            <a:t>  - </a:t>
                          </a:r>
                          <a:r>
                            <a:rPr lang="en-US" baseline="0" dirty="0" err="1" smtClean="0">
                              <a:solidFill>
                                <a:srgbClr val="FF0000"/>
                              </a:solidFill>
                            </a:rPr>
                            <a:t>NaCl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450411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8.  Salad dressing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Mixture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Multiple ingredients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450411"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eriod" startAt="9"/>
                          </a:pPr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Water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Pure substance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Compound</a:t>
                          </a:r>
                          <a14:m>
                            <m:oMath xmlns:m="http://schemas.openxmlformats.org/officeDocument/2006/math">
                              <m:r>
                                <a:rPr lang="en-US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  − </m:t>
                              </m:r>
                              <m:sSub>
                                <m:sSubPr>
                                  <m:ctrlPr>
                                    <a:rPr lang="en-US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b="0" i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O</m:t>
                              </m:r>
                            </m:oMath>
                          </a14:m>
                          <a:endParaRPr lang="en-US" i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450411"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eriod" startAt="10"/>
                          </a:pPr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Helium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Pure substance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Element - He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450411"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eriod" startAt="11"/>
                          </a:pPr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Soup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Mixture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Lots of ingredients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450411"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eriod" startAt="12"/>
                          </a:pPr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Quartz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Mixture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Visible pieces of rock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55115700"/>
                  </p:ext>
                </p:extLst>
              </p:nvPr>
            </p:nvGraphicFramePr>
            <p:xfrm>
              <a:off x="304801" y="304805"/>
              <a:ext cx="8305800" cy="6105972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2286000"/>
                    <a:gridCol w="2133600"/>
                    <a:gridCol w="3886200"/>
                  </a:tblGrid>
                  <a:tr h="701040">
                    <a:tc>
                      <a:txBody>
                        <a:bodyPr/>
                        <a:lstStyle/>
                        <a:p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Item</a:t>
                          </a:r>
                          <a:endParaRPr lang="en-US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Pure Substance/ Mixture</a:t>
                          </a:r>
                          <a:endParaRPr lang="en-US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Explanation</a:t>
                          </a:r>
                          <a:endParaRPr lang="en-US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450411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1.  </a:t>
                          </a:r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Kool-Aid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Mixture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Solution</a:t>
                          </a:r>
                          <a:r>
                            <a:rPr lang="en-US" baseline="0" dirty="0" smtClean="0">
                              <a:solidFill>
                                <a:srgbClr val="FF0000"/>
                              </a:solidFill>
                            </a:rPr>
                            <a:t> of water &amp; mix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450411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2</a:t>
                          </a:r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.  Gold necklace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Pure substance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Gold is an element  - Au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450411"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eriod" startAt="3"/>
                          </a:pPr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Candy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Mixture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Sugar, chocolate,</a:t>
                          </a:r>
                          <a:r>
                            <a:rPr lang="en-US" baseline="0" dirty="0" smtClean="0">
                              <a:solidFill>
                                <a:srgbClr val="FF0000"/>
                              </a:solidFill>
                            </a:rPr>
                            <a:t> etc.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450411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.  Iron nail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Pure substance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Made of iron – element Fe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450411"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eriod" startAt="5"/>
                          </a:pPr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Soap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Mixture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Solution of ingredients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450411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6</a:t>
                          </a:r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.  Dry ice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Pure substance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13636" t="-662162" b="-601351"/>
                          </a:stretch>
                        </a:blipFill>
                      </a:tcPr>
                    </a:tc>
                  </a:tr>
                  <a:tr h="450411"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eriod" startAt="7"/>
                          </a:pPr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Salt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Pure</a:t>
                          </a:r>
                          <a:r>
                            <a:rPr lang="en-US" baseline="0" dirty="0" smtClean="0">
                              <a:solidFill>
                                <a:srgbClr val="FF0000"/>
                              </a:solidFill>
                            </a:rPr>
                            <a:t> substance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Compound</a:t>
                          </a:r>
                          <a:r>
                            <a:rPr lang="en-US" baseline="0" dirty="0" smtClean="0">
                              <a:solidFill>
                                <a:srgbClr val="FF0000"/>
                              </a:solidFill>
                            </a:rPr>
                            <a:t>  - </a:t>
                          </a:r>
                          <a:r>
                            <a:rPr lang="en-US" baseline="0" dirty="0" err="1" smtClean="0">
                              <a:solidFill>
                                <a:srgbClr val="FF0000"/>
                              </a:solidFill>
                            </a:rPr>
                            <a:t>NaCl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450411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8</a:t>
                          </a:r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.  Salad dressing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Mixture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Multiple ingredients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450411"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eriod" startAt="9"/>
                          </a:pPr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Water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Pure substance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13636" t="-960811" b="-302703"/>
                          </a:stretch>
                        </a:blipFill>
                      </a:tcPr>
                    </a:tc>
                  </a:tr>
                  <a:tr h="450411"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eriod" startAt="10"/>
                          </a:pPr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Helium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Pure substance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Element - He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450411"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eriod" startAt="11"/>
                          </a:pPr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Soup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Mixture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Lots of ingredients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450411"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eriod" startAt="12"/>
                          </a:pPr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Quartz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Mixture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Visible pieces of rock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24289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Making Solutions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534400" cy="51054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To dissolve</a:t>
            </a:r>
            <a:r>
              <a:rPr lang="en-US" b="1" dirty="0" smtClean="0"/>
              <a:t>: to form a solution by mixing evenly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b="1" dirty="0" smtClean="0"/>
              <a:t>An object/substance is…</a:t>
            </a:r>
          </a:p>
          <a:p>
            <a:pPr marL="0" indent="0">
              <a:buNone/>
            </a:pPr>
            <a:r>
              <a:rPr lang="en-US" b="1" dirty="0" smtClean="0"/>
              <a:t>…</a:t>
            </a:r>
            <a:r>
              <a:rPr lang="en-US" b="1" u="sng" dirty="0" smtClean="0"/>
              <a:t>soluble</a:t>
            </a:r>
            <a:r>
              <a:rPr lang="en-US" b="1" dirty="0" smtClean="0"/>
              <a:t> if it dissolves when mixed.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ex: </a:t>
            </a:r>
          </a:p>
          <a:p>
            <a:pPr marL="0" indent="0">
              <a:buNone/>
            </a:pPr>
            <a:r>
              <a:rPr lang="en-US" b="1" dirty="0" smtClean="0"/>
              <a:t>…</a:t>
            </a:r>
            <a:r>
              <a:rPr lang="en-US" b="1" u="sng" dirty="0" smtClean="0"/>
              <a:t>insoluble</a:t>
            </a:r>
            <a:r>
              <a:rPr lang="en-US" b="1" dirty="0" smtClean="0"/>
              <a:t> if it does not dissolve when mixed.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ex: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9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Solvent</a:t>
            </a:r>
            <a:r>
              <a:rPr lang="en-US" b="1" dirty="0" smtClean="0"/>
              <a:t> – substance that dissolves another substance to make a solution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u="sng" dirty="0" smtClean="0"/>
              <a:t>Solute</a:t>
            </a:r>
            <a:r>
              <a:rPr lang="en-US" b="1" dirty="0" smtClean="0"/>
              <a:t> – substance being dissolved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Ex: </a:t>
            </a:r>
            <a:endParaRPr lang="en-US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385" y="4336627"/>
            <a:ext cx="989829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742" y="3371142"/>
            <a:ext cx="1219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57214" y="3440874"/>
            <a:ext cx="2400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Chocolate syrup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684108" y="4905507"/>
            <a:ext cx="1409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Milk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89929" y="3801447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SOLUTE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114800" y="5274839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SOLVENT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16439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(Identify the solvent and solute in the example below)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b="1" dirty="0" smtClean="0"/>
              <a:t>Ex: Making Kool-Aid</a:t>
            </a:r>
          </a:p>
          <a:p>
            <a:pPr marL="0" indent="0">
              <a:buNone/>
            </a:pPr>
            <a:r>
              <a:rPr lang="en-US" b="1" dirty="0" smtClean="0"/>
              <a:t>	Water:</a:t>
            </a:r>
          </a:p>
          <a:p>
            <a:pPr marL="0" indent="0">
              <a:buNone/>
            </a:pPr>
            <a:r>
              <a:rPr lang="en-US" b="1" dirty="0" smtClean="0"/>
              <a:t>	Sugar mix:</a:t>
            </a:r>
          </a:p>
        </p:txBody>
      </p:sp>
    </p:spTree>
    <p:extLst>
      <p:ext uri="{BB962C8B-B14F-4D97-AF65-F5344CB8AC3E}">
        <p14:creationId xmlns:p14="http://schemas.microsoft.com/office/powerpoint/2010/main" val="208448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4316</TotalTime>
  <Words>277</Words>
  <Application>Microsoft Office PowerPoint</Application>
  <PresentationFormat>On-screen Show (4:3)</PresentationFormat>
  <Paragraphs>113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Cambria Math</vt:lpstr>
      <vt:lpstr>1_Office Theme</vt:lpstr>
      <vt:lpstr>Office Theme</vt:lpstr>
      <vt:lpstr>Pure Substances &amp; Mixtures Notes</vt:lpstr>
      <vt:lpstr>PowerPoint Presentation</vt:lpstr>
      <vt:lpstr>PowerPoint Presentation</vt:lpstr>
      <vt:lpstr>PowerPoint Presentation</vt:lpstr>
      <vt:lpstr>Making Solutions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Pure Substances &amp; Mixtures Notes</dc:title>
  <dc:creator>tech</dc:creator>
  <cp:lastModifiedBy>Windows User</cp:lastModifiedBy>
  <cp:revision>56</cp:revision>
  <cp:lastPrinted>2013-10-11T13:12:02Z</cp:lastPrinted>
  <dcterms:created xsi:type="dcterms:W3CDTF">2012-10-14T22:41:22Z</dcterms:created>
  <dcterms:modified xsi:type="dcterms:W3CDTF">2016-11-28T19:38:47Z</dcterms:modified>
</cp:coreProperties>
</file>