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4"/>
  </p:handoutMasterIdLst>
  <p:sldIdLst>
    <p:sldId id="264" r:id="rId3"/>
    <p:sldId id="257" r:id="rId4"/>
    <p:sldId id="258" r:id="rId5"/>
    <p:sldId id="279" r:id="rId6"/>
    <p:sldId id="278" r:id="rId7"/>
    <p:sldId id="280" r:id="rId8"/>
    <p:sldId id="259" r:id="rId9"/>
    <p:sldId id="261" r:id="rId10"/>
    <p:sldId id="270" r:id="rId11"/>
    <p:sldId id="271" r:id="rId12"/>
    <p:sldId id="263" r:id="rId13"/>
    <p:sldId id="269" r:id="rId14"/>
    <p:sldId id="272" r:id="rId15"/>
    <p:sldId id="260" r:id="rId16"/>
    <p:sldId id="267" r:id="rId17"/>
    <p:sldId id="273" r:id="rId18"/>
    <p:sldId id="275" r:id="rId19"/>
    <p:sldId id="262" r:id="rId20"/>
    <p:sldId id="276" r:id="rId21"/>
    <p:sldId id="277" r:id="rId22"/>
    <p:sldId id="2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6" autoAdjust="0"/>
    <p:restoredTop sz="94660"/>
  </p:normalViewPr>
  <p:slideViewPr>
    <p:cSldViewPr>
      <p:cViewPr varScale="1">
        <p:scale>
          <a:sx n="45" d="100"/>
          <a:sy n="45" d="100"/>
        </p:scale>
        <p:origin x="28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C0A63-3227-4E14-B92E-30B003402E7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5DBA-195B-4A8A-8D9E-F7021A37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4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21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6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51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4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71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F374F0-7296-4A5E-ADD9-CFA0E476395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DBBCE7-4B0B-4F14-9300-2001DD2671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734D9-E131-4B32-BC42-F52C8068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AB5C-6DAA-4542-9095-102616CB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7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Mass &amp; Volume Notes</a:t>
            </a:r>
            <a:endParaRPr lang="en-US" sz="8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a rectangular prism:____________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 = ______cm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 = ______ cm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 = ______cm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 = L x W x 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_____ cm x _____ cm x _____cm = ______</a:t>
            </a:r>
            <a:r>
              <a:rPr lang="en-US" b="1" dirty="0" smtClean="0">
                <a:latin typeface="+mj-lt"/>
              </a:rPr>
              <a:t>cm</a:t>
            </a:r>
            <a:r>
              <a:rPr lang="en-US" b="1" baseline="30000" dirty="0">
                <a:latin typeface="+mj-lt"/>
              </a:rPr>
              <a:t>3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6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228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353091" cy="38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 of a </a:t>
            </a:r>
            <a:r>
              <a:rPr lang="en-US" dirty="0"/>
              <a:t>C</a:t>
            </a:r>
            <a:r>
              <a:rPr lang="en-US" dirty="0" smtClean="0"/>
              <a:t>ylinder </a:t>
            </a:r>
            <a:r>
              <a:rPr lang="en-US" sz="4000" dirty="0" smtClean="0"/>
              <a:t>(Challenge only)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V</a:t>
                </a:r>
                <a:r>
                  <a:rPr lang="en-US" sz="4400" dirty="0" smtClean="0"/>
                  <a:t>ol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4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/>
                  <a:t>h</a:t>
                </a:r>
              </a:p>
              <a:p>
                <a:pPr marL="393192" lvl="1" indent="0">
                  <a:buNone/>
                </a:pPr>
                <a:r>
                  <a:rPr lang="en-US" sz="4200" dirty="0"/>
                  <a:t>	</a:t>
                </a:r>
                <a:r>
                  <a:rPr lang="el-GR" sz="3600" dirty="0" smtClean="0"/>
                  <a:t>π</a:t>
                </a:r>
                <a:r>
                  <a:rPr lang="en-US" sz="3600" dirty="0" smtClean="0"/>
                  <a:t> = 3.14</a:t>
                </a:r>
              </a:p>
              <a:p>
                <a:pPr marL="393192" lvl="1" indent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r = radius (half the diameter)</a:t>
                </a:r>
              </a:p>
              <a:p>
                <a:pPr marL="393192" lvl="1" indent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h = height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96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QOD #10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Calculate the volume of a box with sides equal to 50 cm, 40 cm, and 10 cm.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03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Volume Notes (cont.)</a:t>
            </a:r>
            <a:br>
              <a:rPr lang="en-US" dirty="0" smtClean="0"/>
            </a:br>
            <a:r>
              <a:rPr lang="en-US" dirty="0" smtClean="0"/>
              <a:t>Method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Measure liquids with a graduated cylinder.</a:t>
            </a:r>
          </a:p>
          <a:p>
            <a:r>
              <a:rPr lang="en-US" sz="3600" dirty="0" smtClean="0"/>
              <a:t>mL</a:t>
            </a:r>
          </a:p>
          <a:p>
            <a:r>
              <a:rPr lang="en-US" sz="3600" dirty="0" smtClean="0"/>
              <a:t>Measure from the bottom                               </a:t>
            </a:r>
          </a:p>
          <a:p>
            <a:pPr marL="0" indent="0">
              <a:buNone/>
            </a:pPr>
            <a:r>
              <a:rPr lang="en-US" sz="3600" dirty="0" smtClean="0"/>
              <a:t>of the meniscus (curve).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6345"/>
            <a:ext cx="2943225" cy="407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volume of this liquid?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419600"/>
            <a:ext cx="2590799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53 mL</a:t>
            </a:r>
            <a:endParaRPr lang="en-US" sz="4400" dirty="0"/>
          </a:p>
        </p:txBody>
      </p:sp>
      <p:sp>
        <p:nvSpPr>
          <p:cNvPr id="4" name="AutoShape 2" descr="data:image/jpeg;base64,/9j/4AAQSkZJRgABAQAAAQABAAD/2wCEAAkGBhQSERUUExQWFRQVFRoYFRgWGBcXGBUYFRcXFxccFBQXHCYeFxwkHBcUHy8gJCcpLCwsFR4xNTAqNSYrLCkBCQoKDgwOGg8PGikcHCQpKSkpLCksLCwsKSkpKSwpLCkpLCwsLCwpLCwpKSwsLCwsLCwsLCwsLCwsLCwsLCksKf/AABEIAM4A3AMBIgACEQEDEQH/xAAbAAACAwEBAQAAAAAAAAAAAAABAgMEBQAGB//EAEIQAAEDAQQFCgMGBAYDAQAAAAEAAhEDBBIhMQVBUWGRBhMiMnGBobHB8ELR4SMzUoKS8RRTYnIVQ0SDosJjk9Ik/8QAGAEBAQEBAQAAAAAAAAAAAAAAAAECAwT/xAAiEQEBAQACAgEFAQEAAAAAAAAAARECITFBcRIyUWGBIgP/2gAMAwEAAhEDEQA/APYykrmWu7D5JktU4HsK6V2fPuVbOmyM5E8XfNaui2wxuGr3iq/KPStSk5vNuAk7AdYV/R2lKjmtl2eeS4STaNKjZZAKtU6LgMj3a1HZrY4611fSRBgOJOvtXbZE7WaNneTkVpixksiMViUrQ8jFzuK1m0SW9Y8VqYKNbRlQHq+Xcqb9F1J6sd4+ae0Xhtz3qrddsPis9B36OfsHEKG20axplhc27lmPEpakjPxWfaiYO2Fi4MvR2jHUXuJcwgu+EyRMxK9vYz0Gnd4e4XzbQRitU/uxwyxPyX0Kxv8AsxhqWf8An4VcBHDwRvjb7zVcO8VxXTBM6ph25JGHHahe1j9kodjKuIcu7tu9LJCCIf77FTHEIBcuCKLty4hAFdKApV0rkHLly5BZ5xRvqSoSUrnwsDxvK74O35K/onqNhZ3LDJhGOI82K/op3QB94LlPNHobG6O0J7M+4SYBO0ifNQ2Q8VZZUa0m828O2MV1z2iwzSLtjR+ULQp2t93McAs5trZ/KHH6LRpW3o4U2rpKjLtOk6gPW8B8lXdpSofi8lbtOlIP3TOEqudKn8FP9IWbf2uKFoqlxJcZOCz7UMFo2urfMmAdgwHBLV0SXU70wYLg3XAWLNPDxWiyOfqRt9+q9/Yj0B71rwOjmxaaurLxC9zYqnRHf5rHDwRdXSom1UwdK66p1yS9vRc5NQy5KHIyrKorkEVdHLkJRQcuQCJQcuXFCUFQ1NiW+oXVYUbqxXO1Ned5SVw6nhm1wEbRIV3QtQFsb1naWpi5U2hzfFyt6PbBZGRGPisZ2PTWXMQrbC2ekSBGoKnZXRCsloLoLg3DNdYLDeaGZeeyMVoUa9OMn+A9FmUrIyR9q3gfktKz06UH7TwPyW4iha61Geo79QHoq3P0tVM97vorNqpUJ+9dPYqxpUP5jz3BZXWdaqoLiQIGyZWvZRNFpxvBrgN4heer1GuqO5suLQfijvyW9Y3tLGmcGAg8FOPsrxNRn/6H908JXprI6GhectD5tDjkDELfsvVHquc6FkOTB0dvkogUVuclxNeXF58VFKMrUTE5J955okY8FC16N+JUwTk70b6ha7jimE7Z8ihqUuRUZPfimPappKaV0oewgQqolcEl7DePRDnolPKaxy5LfSucUjqsrmfCS2aFD6Li2ecdnJF0xBGfeusehXgMkARniDw4+Cr1zFGv3x+ldYXTSZ7yV60b9OxO3cQp3WInWBhtWfQOCY0y7AAk7sSt9DSZo8a3t4rSoUKYBl7eKwqNhfHVd+krUs2j3R1TwW58Iitej6Zx51u3WqbrJTmedB7AVNa9EVDkxVToir+HVrPop/BJQslCXupO6LshBw4wkdZmH4v+P1UTLK6iLhwnHMYz+6q17ZAgZgzOvgs2xVHSlGgKhuVHF0AdSBI3yrlGpDR2Lz9czVx1raonoj32rl5IuipnuRYdqrtI1qZj8Pe1VdSBMowMve5OAtQFFKitShgEXCEEafvsWqhwdaPko2hc4ypiYkGa57p8R3pGnBFx2a84TFgvBjzQFRA4FAu3qzE8sl3mq79yskY+/JRFuc5LlOlVdMMPNOxz+S7RJlo3fJS6SbNID3iFFoxsAbYHepZ2NuzvwjYphUIxBIO5V7MVapVi0yI7wD5rUDMtL46zuJWlZHuiLzuJVGlpiodmepo+S07PbahHW8AukGdbL+ov4lUg15OT++Vp2rStWeue6FRdpKpP3juKzysFS0U3DrAjZM+qqV/RXa9dzuu4k6sVNZdH06jRLyH5kdimaa8rWb0/e1bFDILKtVOHkagYWpZj0VzJO04Jy1KSm7A+9yiBgqRhgbdu5WX0tSA+f0UjVG47fcHBSBaSCihCKsUZXIQitgtXHPBAIwiO1rgUTC4lBxj6LiUJQQxnFqUtUkIELl9KqltZ0QNWCisWpWbf1e4eB+R8FWshiO7xVRq2c4+atseAZIvDZtVGm+Crlne0kXgY1xn3JBZo2tg/yWcStCz2saqTPFUGvojG7U4hWKFspfgfEfiGtdIjrRpSMqVPvBVN2lDP3dPD+lSWjSFEn7p36j6KubZS1UuLj6KX5EVrtZeRN0RsEI6HfD3GMmO9FDarS05NDB2nHiusVvptbVJcJuQPoszzp6YdqIvTrJ81oWMYLFtlol8tmN0bvqtewvkYbvJc5Vi2RsUjN+r2UjXYqe7gtQc12v3G1MD73JWty96k8IQQUZQRC1PKiuQRWxwRKCIKDi6UQlRBQBElcgnkU3Ng7kpU7hn7ySjHLBZ1nVa0UA6JcBhjhORKWno5rcedbA3Ow7VU0xIcHAxBH/ZV6NpqETgfM7is6l6arWs/mt4O+SitVMOw/iWsG5r/AByWc+rrcwtI3JGOvujAk4CSB3yqzq4zRlI/6zgxx9VLR5P2cuj+KeTupH1coafJtzjPOUm/7jfRWKPJjHpWij/7QrhNSMsdmpOk2qrOzmx5FyZtus2Qq1TvuNHqq9bk0wkn+IoRGPTmOCjZoamzK00T2S7wChtWHfw7gSeeeBtIA8ElEWf4aLjG1x8lHa7GAwc2/nJ+ENcB27NfikZY6u6mIg3Zy1hTV7XqzqLT1GjDO8YVew2tr7wbqInDXGKz9IWe5dkkku168ZUug8HVP7ifErG7WvDXA2J48PeKUeClaZW4tNrhOgSuA98FCGRQlELU6VyK5ctjkSQgiAg4hAhELggCIjegAuQRlqUN8k5K4LCYxuUHUn+tv/f5KvYHdEEQpeU1cNaBrLhA7J+apaJqS07jC5294NhuOxM2zNcR0QT2fJLT1alZo4Y4yrBzeT4OdInig7kyb3RpHj9VcZUd+I8SkqT/AFcSukkxGtyN0MaNpE0oZUY5j5OBBE4tnpYgCD+JanKLQ1nH3NFodrcy4GA5kOGs46o7cIXmKDHyDD529LzWnZzGBaSw5iNmsbxqPpIVkMZ9psbmCcOwELPeMe1atsszmnEYaiBgRtHA4ZiCNSSztAD3ETdGSl4n7eV0yMGk/i4YI6FcL9QbD6lT8orpOGUjLsVbQ5+0qbyfNcva63dSZrcMEgGCenMe9q0zhmtThKAi04qxqdGhcuRW5FdCJQTQFRw/dBSMbq1oubG/NVnSXffqhK4hcnlQCZrUrVI1pUqWqy5EhcuasjlDol1Zl5vwd+/xhZOiLOW3gZ60jgFoconuNwNcRnegxOXHNVdEBxkGSQ7eVzz/AENWi0BXKJCrU6Tth4FW6VB2ZBz2HFbkout0jUw6WXYhV0zVGT3eEJqdX/xt4O+ad9odqosP5Tr711nyhRpiofjcrP8AEuOs8UgtD5A5pg/IrTKjzk0cArBUfXvC484ZtJ+F2HW/pOIPcdspQFwVA5uIiQVYrWaq7C7hrgNHqpbJYXlpDm4wGjEdJowDTjmBEbsNQU8VK8jyqYAe8GN5hZ+hn/a1JzEeMLc5R6Ke4kEBuUCRkI3rL0bYLtWo4uaJAwnYGjJcL9zTVp4qQSkbw9fknBhbQ0e+CYIBMArGnIwuTMOa2UA1SQMIzRaz6d6IZjtSVHZjtTOpkoAZxn5dikIUwxFc970CyM9v7pxmjkDOKTRDBHr9V2Kln6pXvG/JXUVJQJQc7blGpAPGX7LnisjTukG0nUyW3sTGMQcMd60tFcuKhBjCDHw//KweVfVZh8XnGaqaEqTe7R5LF5Wch7xvKiocbzsd7R6J26dJzL/1DXnqXnqLtWzgrLfVdJzpjbGkAcw49ryhU0gwfAT/ALjgFWoMZrecso+qavRpa3ujc0ecrW3ETM0ozVTHe9xVltsEYNHErNpMobXzOGDQr7RSAwvngrLTIifpDY0eaq1tJOGV0dgCmrupwYDp1YiFmVcce5Z5X9qTTlte6kajDDh96AAMCRD2jYSYOwxkHADzeiLRetLycSWjPe1aukLQWNLhGGoiQQ4Frg4aw5pc0jWHFZtioAWkVGA829jdd64+4C5jzngZgnrNg53g3jvaPTUx5qRh2jFQt2T2qcLa+xhMgEZW+Kinpj6pAEWlaEs/XuyRYTHd6oU8vc8FIBs1JuIY5oO9UsfTvByTFSUdBXESi1AFNwI4j3n3pbwRvieI4+yuadUAwrUsZrqgjAJSdiBKErK4yOU7fsh2/JZ+hji7uK0eUn3U7D78lk6Gf03D+kea8/L7h6KzxPcrTVSplXKPH6rorVpWEmMRlrITWjRTo6zB+YKsLM8kEMdwKa0WKqRgx09i6evCCNExE1WcSrrLMLvXb4rMZoitncjvCvU7BUjIDvCs38CO0UWgEh4J2AFZ1QzlsWhWsbrpJLcMxeCj0QPtOxp44KXjtPDz+mh9m7bh571k6Att203Tix7Gh7cpug3SDqcCTB3kGQSD6DlTfunnIywI2SNa8posRaaf9g81w5TOQ93aLNddneacWuyDht9CNRBBxSsKay1QRzbzDS6Q4/A6Ine0wAR2HVigaQ4g4EYEdma6SpUzU0qO97996YK6sOmafqkRW1Mpr3DX7CgCIPv37wREwI+SeVXBjIjBNq1qWBydmfv6IE4H3qUd76pneeaoJAyOEJCfohM5oRsVGdK6UEC+M1y1Wfp9s0isLQ56bt7Rh3r0tssZq0y0EA54mN2Z94KDQ/IuuHTepwRH3jdvasXjbYydhVymYjarg5L1GkS+n+tql/wRwzfT/UFv6aqJlc7SB2ldaKzt60QHsAHO047Bh4JjaXAffMb+WfRb6TGKxryMnQdxK0KVF0dU5bCnNtcf9SO5n0UwtEj74n8pCswUqtmdBN10RrBUVjvl5uHGDnlGtXqjmnOs7HVdKSy06bXBwe8xnDD7hZ+ns1l8pmnmGTndOfaPVeLsZP8AFUTu9V9I0vZKVcdarlAAaAP+RXi61GjRtVJpDydUlu3XCxznaem+Cma7L371pAjKNvTOsbHWFrmtAqAF7nAYubzr6Zns6J7lI2xMbYnEtBqkMeHRiGvqhgA7Q0n8ygsNvpgWZjnC66lWp1cR0BUe6C7HD4TjqUtut7C21NY9pAZQp0ses2m8TdnPWcNq0wr2fRALWF9anSL8WNdMkYgEx1QYzKNn0E5xqhzms5m7fvHDpEiZ3RO9aVHSBfSo3LRRpXKbWPbUay8CzCW3mkukapVOppBrm2smpeLzSDSQGOfdfBIYN2zVmkXUFfRdw0i17KjajgGuAMSHAEOacdYwU1TQ4mo59SnSaKr2DouglroN1om60SOxR0q7eas4vCW13FwnITTxOwYHgtOz6QN+tzdemA6s83asc25pcYc12tb0ZjNBu5xzS9gaxoc58y26cjhiZ2JLRo0tdTDXteyoQGuE5kgGWnEQSM1o1a9Fzq1NrmMFRlOHAFtPnKZJdqwaSTis6pRZRqUyKgeQ5rn3MWiHAw13xGJQKzR5NV9KRLOcxxg81enDfCsUtCYMDq1Nr6jQWsId8Q6MuAgSr3NUm1q1Xn6ZD21SwA4zUDjDtmZG8wn0dbvs2B1ai6kB02Vh02xm1gGLhnCGvNVGFpIOYJB7RgcUWvjWmtJbfdd6t43dzZN3whRKtM0kpb04H91wdgT7wQPkVzxlS0vULaTiM2jd2rO0Vpcl4Baw4Sei0a1oaVbNF/8AafJeS0WDgZ1e/Vc+WyzDce6Zbh/LZwVulbgf8tnZC85YbSb1071rUn5dq19StSnbhP3bOClqaQ6P3dPvaFDZ6tKACxxdrN7DhClq2uiM6RP5vougr/42cgymPyN+Su0tJOInoj8rfkq3+IUMIoDirVO2sIwpNHEq/wBRHU0m8ZHwHyVarpKpre7jHkrVotwgjm2ZbDInDDFZizyXFTSNqe5rpc44bSvJsM17OffWXqLV1T2FeYaIq0D/AFeoXHle0r2rSmSB2W9Gcexbahw5OxySFwKs/ELE4OUppnckElOqx4SNKIKRgTBJW4K6UAiFsdK5cgSlBXIE6lwTR//Z"/>
          <p:cNvSpPr>
            <a:spLocks noChangeAspect="1" noChangeArrowheads="1"/>
          </p:cNvSpPr>
          <p:nvPr/>
        </p:nvSpPr>
        <p:spPr bwMode="auto">
          <a:xfrm>
            <a:off x="0" y="-936625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6" descr="data:image/jpeg;base64,/9j/4AAQSkZJRgABAQAAAQABAAD/2wCEAAkGBhQSERUUEhQVFBQWGBgVFBUUFRQVFxUXFRcXFxgVFRQXHiYeFxkjGhQUHy8gJCcpLCwsFR4xNTAqNSYrLCkBCQoKDgwOGg8PGiwcHBwsLCwpLCkpKSkpKSksLCwsLCwpKSkpKSwsKSksLCwsLCkpKSwpLCwpKSwsLCksLCwsLP/AABEIAMABAAMBIgACEQEDEQH/xAAbAAACAwEBAQAAAAAAAAAAAAACAwEEBQAGB//EAFQQAAEDAQMFCQgOCAQGAwAAAAEAAgMRBCExBRJBUdEGEyJhcYGRocEyUlNykpOx0hUjM0JUY3OClKOys8LwBxQWJDRDouFig8PiNnSktNPxRGSE/8QAGQEAAwEBAQAAAAAAAAAAAAAAAAECAwQF/8QAKREAAgEDAwQCAgIDAAAAAAAAAAERAjFhAyFREhMygUGhYrEigjNxcv/aAAwDAQACEQMRAD8AxQwKc1MAXUXfCPJkAN5FIYOJGGogEwkDMRQNoTcO5dq70os1TCLzd7132Sk7DTPPzC/Ad12r0mQZo2g58IkJJzSXPbmaxRuNTrXnJRwvndq9NkCKI52+vewg8EMYH51Qa1NRShouWo6Uy/bLVD8GjOGL5Do5Qs5tqh+CQ1/zPWWvaYLNf7ZNowjaPTVZ282YG585+ZGB1lUks/ZLbFfrsfweH6w9Rcl/rUXwaz+Q7anujs3fTj5sd6De7Prm6I0/45+wmrBDMpMAus1n8g9V6czKzfgtm82dqWBZvj/q8U+I2SuFoPPGOlELP2Lc45aaHfw1lw8CD6SgOXwCf3WycpgG1OJsde5tGHfx7EG+WGt7LSeSSMdiP48BvgH9pNVmsY4/1dlVjsbyLbdLYNEVqr8szYsZgVKPgmqTV3ON/ebPcPdo9H+IL3v6RWSmWx7yx73Ne+SjAT3G94nAYkVOsrwm5y60wfLR/aC+rbpN0osjoGlmdvr80mtM0VaCcLzwhdxFZV3N9LxZ883X7onWuWMPgMDoS4Fryc475mm+rRQcCvGvR5BBbkB5bcd5tDrrjUmTBB+lOygGzyADOLnxk625ueKniLbvGKbkgU3Pvr4Cf0yJN7ItSqnJTt8hdufjLryN6FTfQNnDR0AAL5+65pOmlRyjBfQpf+H2g62j/ql4KVlx51VBnq/BrWA4nWGk8pP5K1cttrDH8gz0uWZk3T4rOxa2Vx7RF8gPSR6Qr+TJ+J4rKPuruRp/oakgK3lNvtruRn3bVXDVrSZsgoXBNoozUxCCEJanZq4sUgWqXKQiIXKySQEVFwwRBAAKWC88jvslSm2WAvcGtBcSHAAXk8E4BJ2A8xP3Xzu1elyDYjJU58bc0+/eGk1r3NcaUv5lQl3K2suus09M7He3AY6SVrWDIdoYQXQvaKk30F3SuRvc6kti5a8mmvukOj+YNioDJnxsPnD2BX7RkyQ4NJw0t59KpDIsx94elu1aJ5JawAcmfGw+UfVvUexw8ND0u9VWRkaXSynzm7Uo5HlPvR5TU/ZMYAGTG6Z4R5z1UyLJTKj95g+s9VCNz8x963y2dpTI9zU9e5Z52PaichGAjkqP4VCOaWv2UJyLET/GQ87JdiedzE9a0jp8tF6yUdys5P8AK55otqJyEYA9hYB/82HmjmPYskD84LbbuPtHxP0iH1lH7IT64fPxbU1Uvlg6XwVsjThk8TjcGyRuPIHCpX0/dfkCS1Psros0iOSr6mlGEsOcNfcYca8ANyU9bjBxfvEeHSvQ5OtWUYWCNslncAKNzpYnFvPW8BZ1w90zbS22aLH6UrSP3dnvgXyEahmhgPOXdRVjcdDv+SXwAjOpNCa+9Li4trxUcCvNW3c/a5pDLLJC95uJ3+LC/ggA0AGpXcj5OttmcTC6AZw4TTLG4OIwqCcRrGtTC6bmib6pgvZcsTrNkWOGWgkzogQDUBzpt8LQdNL7+JeAmw6SvZZbydbrU4b6+DNZe1rZYw0E6aVqTSoqdayn7jLQdMOm7f48PzpVUtJbsz1E6nshGTBj4rPSFtZVb7RF/wAv/qHsKXFuamia4v3qga2tJWmtCMBirFvBdDEDSu8OxpTgyEX8wATlNmbpaW54m3j2w+Kz7DUjNV3KUVJCMeCz7AVbNW9NjFgUXEIiFBVCAopzVKIFICw5ighOzUJCCUAApU0XVTA4BMssha4FpoQHUIxFWlA1HG2/mPoKGtgMa0ZWmDgd9kucCOG+4g1BxW5kvLEwoN9fStAM49C8xaxwuftXociWx7KhhpnEZ1wvoCRj4xXG6UdkuDXtWXJvCnRpCoHL0vhOsK9JlKQYOIuGAbsVB2WJvCH+nYtKVghvIxmW5O+6h2JMmVJTpPQu9lpvCO6tiA5Sl8I7qVdL4RM5O/X5TpPQidaZdOd5J2Lhlabwrxz0Rezto0TSeUiHwE5A3yU+9f5Dtiisx95If8t+xN9n7R4eXy3Lm5etAwnlv+MdtRD4FORYs05wjlPJE8/hVY2l2taB3Q2n4RN5x+1Zj8b61xNa31vrUppYBvhjW2h2sprbW8Duiq7QmAKulE9TGG1u74om2p+hx6exKc1SBfq1YpdKH1McLU8++OGu7n6EuS0OvFTTVU8aiiB4vPOlCHLNjJ7jfXHMb6QtfKHuEX/Lv+9KyMm6fEb6WrXt38PD8hJ96dihrcqXDPJWzuyeJn2Qk5qdau6PI37ISSVrTYxZDmISEZCghWIWWqQ1SiAQBdQqSVxKCQCEKMqKJgcEyLHp9BQURsF/T6Ckxo8zbjwjyr0ORpg0urG19XAAuzqtpWtM0jGumuCwLf3R5V6LIW91O+75iM3eszG+udn6KUpTjXJUdasaE07fBs0d/wCsqLra2vuEX1nrLVn3j4/R4FZzjZ69zPzuj7ArpjP2Q5wC23DwMXQ/1lDrePBRc7XbUwOg0Nl8tmxC98PeS+W3Yq2z9i3wCMpjwMPkHam+zPxNn8y3aliSDwcnnR6qaJ7N4GXmn/2pbcMW/KO9mj4CzeYaibl4j+RZfo7FxtFl+Dy/SD6iltqsumzSfSXeojbhhL5RH7Qup7jZa1+DR7FkvcSb8egDiA0AVuC2P1uyXfu0h1/vTxTl4CyaXnnpfW6uvTovVUiqnk5jU0BQwIwFZBxaicceYcwBxRjr0cq4306+OpBr2JDFubQcyAlMlxPKbkJSRRrZP0+I3sWrbPcIvkJfvSsvJ/8Apj8K1rUfaItW8TfelZt7lKzPI2scI8jfspBVm1jhczfQq5WysZMiihEoqqEQEYCgBHRAD1IC5SE4JIzUJamhCUwFhGzFCQjjxUsZ53KPdO5Vv5DswfWsjI80tPDz6urW5ma03immmKy/YqWeVzII3SuHCLWUJDbhU1OFSOlegsG5q1N7qzyi+t4GA044LjqudiWxctGT2abRFgNEvqrOdk+Ov8RHzMl2LTtGRJ/AvwA97tVB2Q59MTuct2rSn/f6M2sAmxRj+c3mY9A6yx6Zh5t57UZyXL3nW3ahdkmXvR5Tdqv+xEYIbY4tM/1Lz2pjbHBptFP8h5/EgGSJDob5yPamDIUx0M89EPxJex+iTYrP8JP0d/rqBYrNptLuazO9dT+z83xXn4fWUjc7L8V5+Hp7rBE/kKMHfqFl+FP+iu/8izHso4itQCaHCo0GnGKFaZ3Ozd9B9Ig9ZcdzcpPdWfAC60waLu+1ITXI+lv4M5hRjYrw3PS99Z/pMHrKkW0rhcSLiDgaXEXEcapNOxLpauGiZWh/NKGt/MChATG3C7VjhjccOKo502ShMgN3HtKAaPzW9TI388l67j/N16RRrZOxHiDpBHatSc+0RfIz/e0WXk84fJ9rVq2j3GP5Gf7xZO5dNmeXtQ4XMFWcrVqPC5mqu5dFNjJiiuUuUIEE0I6oAUSYiwEYUNUpkkkqHIihKAAKlovHKFKOE0c043g0133qarDRVtGQHONWPDa45xLccLxouWxkPJ0LWuNpLs8VGa0sxpUOD3nhclNOldY7M57t7aQXPIDHONM01wOil4wVuxyNsxLS8h17XOYytSDreQaAjUvMdTuelTSoKFutwfQMszXFovexxJI4w51GtOJrp06FTNQ4A2fNLjSrpLLmjTUky8HnWllHKMzRnCYluHAzBQm+joy3OGIxPIVj2rLloa08KQknODq1o1uIDWigrW8k9C0p1WrCemnctsywIQ6I2aJ+cab45tmlzc7vZRJQD0Jc2X2xtMO8teNLmRWaU3/Gh9a367liyboLW04vdpBoXXcoGHOoteXLQw0e5+cO9JLeLNey4jjBPKn3HwLt5Zc9lYz/ACbR5tnrrm26PwNp820/jWQ3dLM40314rW8vIp11UP3RTg036Xzp9LSetX3mT2Vk2xbWeAtHmh2PRC1NJus9qu1Qg9WcsX9rJQCDJPUaRPMPQc1Lk3XTHCa0DX+8ymvSbku8xdlZPQb+Pg1rJ4oP9yrHLEIPuU1eMR1HNn3FZH7X2jRPafpEm1VBba1JY81NTVziSdZ1nG/jT7rDso9E3LMXgpfq/XRt3QRi8RSc5i7XLzTrSQO4pQYF1Cacq+r2X9DocxjnWhwJaC4b0CASAaXu0IWsx9hM8gzLbHC6GQ00AswNb6g01dKb7I6N4fXDu420Oq/DFXt2u5p1gdDmv33fA/GJjS0x5mrGu+atCjcruWmt7nB7wyKPNzn0zjVwzt7joQA7NIJJuFW3GqO7UHYRUbbTiIWgi+rp4xe0i7AhOjjJIaWRtDq5p30vqQK4Bq0t0+4d9jAkbIZ4XOoc9rQ9hxBJFA4GlK0FLrjowrNYnvznNaW5oLgCTgKXMJpnY1Cl6tSH2UbllscjXAFrBVpAo7OpmuDTWl4PEtOyxh3AfKHUZI1tGuAaDfUVxBpjiszJ1jcHX1q2Npoy9xLiDQkVAdfU6b1qtjoDmuFAC41uLSAQBm4jE15tazepU7j7SR5nKDRvhphQU6FUc1Xrc0Z5peLj0qsQu/T8Tir2ZXc1CWp5CAhWSAAjzVACJAFgBEuouQSchARKQE0gkHNRRi8coUlTGOE3xh6UqrDVz0NqsrGtidmNLhEH3i4uLIBfruJPKao5XseS4soagEtc4Z3BFK33orZeyLjhb9iE9iUxvBJ5PshcqpTVjordSezEuEIJADm3UN5Paqc1kiJq0ta6lK5j8PmyNTZQKnFIeL1Xbo4/YuuvkqyZL1SQ3a4puTw3Wqr8iG+jrKQTWhjnArroJKVWkQkuBR0UcfsO5XyZbtz78QLEeWOceglCcjS+DyefmT9oWyxA8Cl9eYo7dPA+7XyjMjsUzcI8njRc2UdYF6LeJtMOTTTCschpXVwVfJZpDukbFzTH3j/ONH4UlpUcMfdrwUi2bwGS6Y3wuPpasaXc9KXOdn2ZtSTRueGjOJNGgMuF+C9WHwaWS80jfTmrKfiaYX0qa8lbr01o0sXerXBiSbmpS01lhwPhTo0cFfbN2OQ7TabNDFZZd6cHtL3574+CGOFKsOcauLbl8vaLiOZevyp+kGV0bRC3ei2hc6oeXZo7mhbQAnFKvSjxRppa0z1Hk8u7k7XBI1tqtTnVBLHEyytcBTOzS99xF11BivZ7ioTDke1FshLwbU4PoWlpa0htLzhmjSrn6SuFZrO6l++jodFJUcmxI3IgHJFp5bVXySs+ldMmyb62iq2Iu3Plr5JH5hDWvceHRk7Q2/WBdVeEfYm14T5X8b5XHC4EjiwXvLL/AMPv5T9+0rxcovPOtKKaXMoy1q6lEMrWa0AZ+Y3No1wrUk4gG/kU2W7P8Q9VMUmyjhS8j/SCnxD3T5N9VjUoY6Zjcvxjgt8UekqXNUxDgs8XtKKi7KLHHXcSWoCE8hC5q0JEUXAIiFCQFyiEo6KCmSDRE0KAjCoCKLou6byj0hSVMQq5oF5Lm0A11FApqWw0ellHBg+Tb92NnUkDuNOj7IVl7abwHXEMaHA3FvAcKOGg4YpAkbmAVFaDSNDQuSho6NRFBzb0lzb8D0Ky54BF447wlGRt946VrOTOMCXm/B3QNqSTxHqViWZvfBJ3xtcQj2L0E08R6tqW9nMmb63WEMhqlOSowLMAPvgOZ2xHHZ2+EZpxDziDfhoRMYaggV4jgeLH80QtsD6Uza846705yEYJFhYcZ4xgL2ydNzVnFl+vG+++/G9aIyTKcGf1M2qRkKbvP64/WVyuSYfBmkXHkX0DdJuSbLZo3WOJgeS0mhzSWOYRicaFzTzLyv7OWgn3Pjpnxest3JNryhZ2iNsbHMHciRzODyEPBpxFZ1ubM20tp6lcufpJo2ywR6d8FORkb6nrA50rcFHvtgtMINHF8reaVgzXdZ6CsjKuRrdan58jQT3IGfG1rRjQDOuGs4puRciW+yvL42NBNzmukjIeBeARnctCL71HSumJRt1vrmHBoT5NfZciPimAbIbs0EOAc+UUbUXFeDeKk8/pXt8tZOyla80SMjDBwgxj2AEi7ONXEkip00WIdxFszqb1o7+PixvTohLdkaqdTUI8vZW8OXxZOoBNgPd/JP8AQtpm4q1sfK50JDcyS+rKXspr1rLsliPCrpjf1ivasKrlpNItxdxH4o9JRKI20azxe0oqLt0/E467kZqEtTFJC0ggrlqAsVgtQOapAauK5crgR1EbQhRAqgOcojcQ5pGIINeMEFGUAxCh2BHqWEPMDnVcXsaXEmpPBlvJ13DoSzGMwGl9B6EWTL/1X5Fp6G2hFJHVgvOg3GnFS5cdCR011PkoOZeEsMxVhzeXRpNdKQYuXyjtWyWDNvIiRiSrcjbtPSVTMfL0lEYFOQiLkoi9NEPL0lDm8vSnD4CcinNS5Pzgnl5CE21+vqGxEYCVyVHU4upRRXm5UlGDsOJuxUnHr7f/AGqSwJvhgEDV1Bc4cXUFNUSqEKWJkbxDoURDiHQEcgQN0ohDlkHkHQL+VSOQYaghKlmnkS6UOWVYn0nlwujlOjwBPMdq6xWp2c8VPcSdVR2JDn0tMo+KefqXbEVi7t/iyjrcuCpLqOynxNmJ5cxhOOaOoo2tQWQe1s5FYou3TscVdxdFwCIhRRaEA0QOCaCllJjJXLlICskIBEAoaEYQALlAGCKikC9J2Gj0uQ213jis4P8A3A7UyaMmMZppdpGddVwpSoR7l28Bh72yt65ZwunuZc0nAUFLuE+pqaXLk0zp1Pgz8w0x0D3v90gxnvv6QrprTueardqqyZ3e9bdq0UZMt8fQlw4P9gqubx9QVx3c4darGurrRtkN8fQOYdfUFBamZx1dYQOPF+eVGw5Yl5poB/PEgFob4Np53bUbgNJI5BXtS8xnfHyP7p7ZFuGLSzwLDyl/rKrKQSSBSpJAFaDiFb6K02OLTI/zdfxKvKACaGorQEihI1kaFSa+BORJRNUEIgqJFyhLATpQgzdB/NaH0JgKcLl0XZ6VMoUxG++/i14JDMe0mlqfqMLvunqxZvdHj5b0uRZQh9tz9bZBdd/JeaDivXR3Sv8A838RXBV5HbR4GxYx7Wzk7ArFEuzjgtGoAdQTQuzT8Tj1LglDmo3IaLSCCKIC1NCiiAF5i4BMIXAK4EcEQC4BE1ICAuAvUkLlLsM9ZuPHA/8Ays++tKK2ENZfXQLgTfnv1DiXbj9X/wBdg+vtKs2uI0wPQe/dtXHp3Z1avijIdIOPyXbFWlnGp3kO2LRlbjzKpML1up5OfbgqucKafJcqj38R6CtGQKnKnvyG3AvfOJ3klLkdy9CeDydIQSo9htwVizjA50Bsh75nO5EWoXQuPvXdBRL5HtwE2w1Pdx87xsSZI6EioNNINQeQprLI8+8d5JRGxP0Rv8h2xNPlie9kVC1RRWzk6XwUnkO2KvJGQSHAgi4gggg8YOCqRQ0KehAuRuUNbtQAp7bkLRemPHEhIvTADKUXtId8ZIOmAqkG+3P+f1gntWnlP+EN38/7UB2FZWd7c48VcdbAe1ebV5s79PwR6KEcEfnQE2iCG5vP2BMC7tLxOHUuAQoLUyighbECgoKOiCilgSCpolsenKpFBwC6i4rkwOKii4rgUmNHqdzFnZJRkjQ5phiNDxWi0kdas2rJUQF0TMTo1OIVfcgfbG/IRf8Ac2paWUYyW0Di28mraVucbrwda4NO7O7VcUKDLksrADwW0u0DnVSWytr3DegK5LAaHhv0aW7FTmgNe7f0jYt0vxOWcipIW963oCpmFvejoCtys43dP9lUdD/id0/2TX/IT+RzYhqHQEErRqHQEe8/4ndKW5nGU/QexBKHfXaCekphJH91G/00N52go9B7IbO7vneUdqE2t+h7/LdtTBbyPes8gKrI+pJuvvuGFU0lwJvI05Ql8JJ5b9qRI8kkkkkmpJJJPKSoJTbPZnSPaxgq5xAAGkqoSFLYiiFaOVcjy2ctbK0NLgS2hBrSlcMDeOlVbJYnyvDI2lzjoGrWToHKiU1I+lpw0IcUtxF12m833g0up0nnWplTIE1nAMrKA3BwIc2uokYE8ayib0Jp2B0um4WU/wCGePjWdccgWP8AzHeLX6pq2LefaH+PCep6xXHhE/Fg8vtLV51f+Rnbp+B6uI3c57E0JMeHzj6G7U0Fdul4nHqeRJXEKVxWrMxZCW4JpKQ8okD/2Q=="/>
          <p:cNvSpPr>
            <a:spLocks noChangeAspect="1" noChangeArrowheads="1"/>
          </p:cNvSpPr>
          <p:nvPr/>
        </p:nvSpPr>
        <p:spPr bwMode="auto">
          <a:xfrm>
            <a:off x="0" y="-8763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506571" cy="412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Measuring Volume Activity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234176"/>
              </p:ext>
            </p:extLst>
          </p:nvPr>
        </p:nvGraphicFramePr>
        <p:xfrm>
          <a:off x="304800" y="1524000"/>
          <a:ext cx="5486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Station 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 of Liquid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Measurement in</a:t>
                      </a:r>
                      <a:r>
                        <a:rPr lang="en-US" sz="2000" baseline="0" dirty="0" smtClean="0"/>
                        <a:t> mL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33" y="1600200"/>
            <a:ext cx="3203967" cy="40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QOD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Find the volume of an object that measures 4 cm x 5 cm x 10 cm.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 startAt="2"/>
            </a:pPr>
            <a:r>
              <a:rPr lang="en-US" dirty="0" smtClean="0"/>
              <a:t>Find the volume of the liquid below.  Sketch the drawing in your notebook.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3200400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Finding Volume Method #3 – Water Displacement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4958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Volume of irregularly shaped objects.</a:t>
            </a:r>
          </a:p>
          <a:p>
            <a:pPr lvl="1"/>
            <a:r>
              <a:rPr lang="en-US" sz="3800" dirty="0" smtClean="0">
                <a:latin typeface="+mj-lt"/>
              </a:rPr>
              <a:t>Measured in cm³</a:t>
            </a:r>
          </a:p>
          <a:p>
            <a:pPr lvl="1"/>
            <a:r>
              <a:rPr lang="en-US" sz="3800" dirty="0" smtClean="0">
                <a:latin typeface="+mj-lt"/>
              </a:rPr>
              <a:t>1mL = 1cm³</a:t>
            </a:r>
            <a:endParaRPr lang="en-US" sz="3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04016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+mj-lt"/>
              </a:rPr>
              <a:t>Pour water into a graduated cylinder and record the measure.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+mj-lt"/>
              </a:rPr>
              <a:t>Carefully slide the object into the water and record the new measure.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4000" dirty="0" smtClean="0">
                <a:latin typeface="+mj-lt"/>
              </a:rPr>
              <a:t>Subtract the two measures and change the units to c</a:t>
            </a:r>
            <a:r>
              <a:rPr lang="en-US" sz="4000" dirty="0" smtClean="0"/>
              <a:t>m</a:t>
            </a:r>
            <a:r>
              <a:rPr lang="en-US" sz="4000" baseline="30000" dirty="0" smtClean="0"/>
              <a:t>3</a:t>
            </a:r>
            <a:r>
              <a:rPr lang="en-US" sz="4000" dirty="0">
                <a:latin typeface="+mj-lt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95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u="sng" dirty="0" smtClean="0"/>
              <a:t>Matter</a:t>
            </a:r>
            <a:endParaRPr lang="en-US" sz="8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Anything that has mass and takes up space.</a:t>
            </a:r>
            <a:endParaRPr lang="en-US" sz="5400" dirty="0"/>
          </a:p>
        </p:txBody>
      </p:sp>
      <p:pic>
        <p:nvPicPr>
          <p:cNvPr id="7171" name="Picture 3" descr="C:\Users\ARathjen\AppData\Local\Microsoft\Windows\Temporary Internet Files\Content.IE5\PQJEFEJI\MC9000787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32046"/>
            <a:ext cx="2978029" cy="26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QOD 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(write the steps) how to find the volume of the hammer.  Include the answer with units in your explanation. 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You may use numbered,                                                     detailed steps or write it                                                                     in paragraph form.)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3019425" cy="36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0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43131"/>
              </p:ext>
            </p:extLst>
          </p:nvPr>
        </p:nvGraphicFramePr>
        <p:xfrm>
          <a:off x="457200" y="381002"/>
          <a:ext cx="8229600" cy="506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7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Vol. of water only – in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Vol. of water w/item -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Subtract –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Vol. of item in cm³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Toy car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key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0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Ping pong ball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0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Bouncy ball 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08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+mj-lt"/>
                        </a:rPr>
                        <a:t>5 pennies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3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Mass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The amount of matter in an object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Measured on a scale</a:t>
            </a:r>
          </a:p>
          <a:p>
            <a:pPr lvl="1"/>
            <a:r>
              <a:rPr lang="en-US" dirty="0" smtClean="0"/>
              <a:t>Triple-beam balance</a:t>
            </a:r>
          </a:p>
          <a:p>
            <a:pPr lvl="1"/>
            <a:r>
              <a:rPr lang="en-US" dirty="0" smtClean="0"/>
              <a:t>Digital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6147" name="Picture 3" descr="C:\Users\ARathjen\AppData\Local\Microsoft\Windows\Temporary Internet Files\Content.IE5\FRTP5DEM\MC900250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434281" cy="34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Units for Mass:</a:t>
            </a:r>
          </a:p>
          <a:p>
            <a:r>
              <a:rPr lang="en-US" dirty="0"/>
              <a:t>Grams – g</a:t>
            </a:r>
          </a:p>
          <a:p>
            <a:r>
              <a:rPr lang="en-US" dirty="0"/>
              <a:t>Kilograms – kg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 kg = 1000 g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kg = the mass of bottled water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kg ~ 2 pounds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my mass in kg?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Your weight ÷ 2  ~  ________ kg)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u="sng" dirty="0"/>
              <a:t>Weight</a:t>
            </a:r>
            <a:r>
              <a:rPr lang="en-US" sz="3600" b="1" dirty="0"/>
              <a:t> – a measure of the gravitational force exerted on an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860"/>
            <a:ext cx="7162800" cy="68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Differences Between Weight &amp; Mass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1981200"/>
            <a:ext cx="4038600" cy="452596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Mass</a:t>
            </a:r>
            <a:r>
              <a:rPr lang="en-US" dirty="0" smtClean="0"/>
              <a:t>	</a:t>
            </a:r>
          </a:p>
          <a:p>
            <a:r>
              <a:rPr lang="en-US" dirty="0" smtClean="0"/>
              <a:t>Measure of the amount of matter in an object</a:t>
            </a:r>
          </a:p>
          <a:p>
            <a:r>
              <a:rPr lang="en-US" dirty="0" smtClean="0"/>
              <a:t>Always constant for an object no matter where in the universe</a:t>
            </a:r>
          </a:p>
          <a:p>
            <a:r>
              <a:rPr lang="en-US" dirty="0" smtClean="0"/>
              <a:t>Measured by using a balance</a:t>
            </a:r>
          </a:p>
          <a:p>
            <a:r>
              <a:rPr lang="en-US" dirty="0" smtClean="0"/>
              <a:t>Units: g &amp; kg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1199"/>
            <a:ext cx="4038600" cy="4525963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Weight</a:t>
            </a:r>
          </a:p>
          <a:p>
            <a:r>
              <a:rPr lang="en-US" dirty="0" smtClean="0"/>
              <a:t>Measure of the gravitational force on an object</a:t>
            </a:r>
          </a:p>
          <a:p>
            <a:r>
              <a:rPr lang="en-US" dirty="0" smtClean="0"/>
              <a:t>Varies depending on where the object is in the universe</a:t>
            </a:r>
          </a:p>
          <a:p>
            <a:r>
              <a:rPr lang="en-US" dirty="0" smtClean="0"/>
              <a:t>Measured by using a spring scale</a:t>
            </a:r>
          </a:p>
          <a:p>
            <a:r>
              <a:rPr lang="en-US" dirty="0" err="1" smtClean="0"/>
              <a:t>Newtons</a:t>
            </a:r>
            <a:r>
              <a:rPr lang="en-US" dirty="0" smtClean="0"/>
              <a:t>, pounds,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Volume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much there is or how much space it takes up.</a:t>
            </a:r>
          </a:p>
          <a:p>
            <a:r>
              <a:rPr lang="en-US" sz="3600" dirty="0" smtClean="0"/>
              <a:t>Cubic centimeters</a:t>
            </a:r>
          </a:p>
          <a:p>
            <a:pPr lvl="1"/>
            <a:r>
              <a:rPr lang="en-US" sz="3400" dirty="0" smtClean="0"/>
              <a:t>cm³</a:t>
            </a:r>
          </a:p>
          <a:p>
            <a:r>
              <a:rPr lang="en-US" sz="3600" dirty="0" smtClean="0"/>
              <a:t>Milliliters </a:t>
            </a:r>
          </a:p>
          <a:p>
            <a:pPr lvl="1"/>
            <a:r>
              <a:rPr lang="en-US" sz="3400" dirty="0" smtClean="0"/>
              <a:t>mL</a:t>
            </a:r>
            <a:endParaRPr lang="en-US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152664" cy="37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Solid objects that are regularly shaped.</a:t>
            </a:r>
          </a:p>
          <a:p>
            <a:r>
              <a:rPr lang="en-US" sz="4400" dirty="0" smtClean="0"/>
              <a:t>Use formulas.</a:t>
            </a:r>
          </a:p>
          <a:p>
            <a:r>
              <a:rPr lang="en-US" sz="4400" dirty="0" err="1" smtClean="0"/>
              <a:t>LxWxH</a:t>
            </a:r>
            <a:endParaRPr lang="en-US" sz="4400" dirty="0" smtClean="0"/>
          </a:p>
          <a:p>
            <a:r>
              <a:rPr lang="en-US" sz="4400" dirty="0" smtClean="0"/>
              <a:t>cm³</a:t>
            </a:r>
            <a:endParaRPr lang="en-US" sz="4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810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+mj-lt"/>
              </a:rPr>
              <a:t>V = L x W x H</a:t>
            </a:r>
          </a:p>
          <a:p>
            <a:pPr lvl="1"/>
            <a:r>
              <a:rPr lang="en-US" sz="3200" dirty="0" smtClean="0">
                <a:latin typeface="+mj-lt"/>
              </a:rPr>
              <a:t>L = 23 cm</a:t>
            </a:r>
          </a:p>
          <a:p>
            <a:pPr lvl="1"/>
            <a:r>
              <a:rPr lang="en-US" sz="3200" dirty="0" smtClean="0">
                <a:latin typeface="+mj-lt"/>
              </a:rPr>
              <a:t>W = 12 cm</a:t>
            </a:r>
          </a:p>
          <a:p>
            <a:pPr lvl="1"/>
            <a:r>
              <a:rPr lang="en-US" sz="3200" dirty="0" smtClean="0">
                <a:latin typeface="+mj-lt"/>
              </a:rPr>
              <a:t>H = 9 cm</a:t>
            </a:r>
          </a:p>
          <a:p>
            <a:pPr lvl="1"/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latin typeface="+mj-lt"/>
              </a:rPr>
              <a:t>V = 23 cm x 12 cm x 9 cm = 2,484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7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1915</TotalTime>
  <Words>456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Times New Roman</vt:lpstr>
      <vt:lpstr>Wingdings 2</vt:lpstr>
      <vt:lpstr>Flow</vt:lpstr>
      <vt:lpstr>Office Theme</vt:lpstr>
      <vt:lpstr>Mass &amp; Volume Notes</vt:lpstr>
      <vt:lpstr>Matter</vt:lpstr>
      <vt:lpstr>Mass</vt:lpstr>
      <vt:lpstr>PowerPoint Presentation</vt:lpstr>
      <vt:lpstr>PowerPoint Presentation</vt:lpstr>
      <vt:lpstr>Differences Between Weight &amp; Mass</vt:lpstr>
      <vt:lpstr>Volume</vt:lpstr>
      <vt:lpstr>Method #1 </vt:lpstr>
      <vt:lpstr>Example 1</vt:lpstr>
      <vt:lpstr>Example 2</vt:lpstr>
      <vt:lpstr>PowerPoint Presentation</vt:lpstr>
      <vt:lpstr>Volume of a Cylinder (Challenge only)</vt:lpstr>
      <vt:lpstr>QOD #10</vt:lpstr>
      <vt:lpstr>Volume Notes (cont.) Method #2</vt:lpstr>
      <vt:lpstr>What is the volume of this liquid?</vt:lpstr>
      <vt:lpstr>Measuring Volume Activity</vt:lpstr>
      <vt:lpstr>QOD #11</vt:lpstr>
      <vt:lpstr>Finding Volume Method #3 – Water Displacement</vt:lpstr>
      <vt:lpstr>Steps</vt:lpstr>
      <vt:lpstr>QOD #12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QOD #5</dc:title>
  <dc:creator>ARathjen</dc:creator>
  <cp:lastModifiedBy>Angela Rathjen</cp:lastModifiedBy>
  <cp:revision>40</cp:revision>
  <cp:lastPrinted>2014-09-02T20:09:48Z</cp:lastPrinted>
  <dcterms:created xsi:type="dcterms:W3CDTF">2012-08-24T12:40:49Z</dcterms:created>
  <dcterms:modified xsi:type="dcterms:W3CDTF">2016-09-06T15:39:08Z</dcterms:modified>
</cp:coreProperties>
</file>