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79" r:id="rId2"/>
    <p:sldId id="256" r:id="rId3"/>
    <p:sldId id="265" r:id="rId4"/>
    <p:sldId id="266" r:id="rId5"/>
    <p:sldId id="267" r:id="rId6"/>
    <p:sldId id="268" r:id="rId7"/>
    <p:sldId id="271" r:id="rId8"/>
    <p:sldId id="257" r:id="rId9"/>
    <p:sldId id="276" r:id="rId10"/>
    <p:sldId id="258" r:id="rId11"/>
    <p:sldId id="260" r:id="rId12"/>
    <p:sldId id="262" r:id="rId13"/>
    <p:sldId id="278" r:id="rId14"/>
    <p:sldId id="280" r:id="rId15"/>
    <p:sldId id="281" r:id="rId16"/>
    <p:sldId id="282" r:id="rId17"/>
    <p:sldId id="283" r:id="rId18"/>
    <p:sldId id="284" r:id="rId19"/>
    <p:sldId id="261" r:id="rId20"/>
    <p:sldId id="269" r:id="rId21"/>
    <p:sldId id="270" r:id="rId22"/>
    <p:sldId id="272" r:id="rId23"/>
    <p:sldId id="273" r:id="rId24"/>
    <p:sldId id="28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9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919394-CC25-47C5-AF0D-F8906E764B37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EABCD2-399E-4E18-A007-C849E21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6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9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2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7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5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9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5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7A737-AE9E-49BB-9D16-53CFF7AC3C8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4942-A2C9-43E4-B953-9E118C83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66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62"/>
            <a:ext cx="8229600" cy="1143000"/>
          </a:xfrm>
        </p:spPr>
        <p:txBody>
          <a:bodyPr/>
          <a:lstStyle/>
          <a:p>
            <a:r>
              <a:rPr lang="en-US" smtClean="0"/>
              <a:t>QOD #38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Label the circuits as series or parallel.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99112"/>
            <a:ext cx="1876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11880"/>
            <a:ext cx="2362200" cy="153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32309"/>
            <a:ext cx="2247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57955"/>
            <a:ext cx="1514475" cy="331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996" y="5001442"/>
            <a:ext cx="2667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2073353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750305" y="1981200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62410" y="1889047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514600" y="4676676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633210" y="7464305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60281" y="4665942"/>
            <a:ext cx="376237" cy="317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5492" y="380999"/>
            <a:ext cx="2259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000" b="1" dirty="0" smtClean="0">
                <a:solidFill>
                  <a:srgbClr val="FFFF00"/>
                </a:solidFill>
              </a:rPr>
              <a:t>Parallel</a:t>
            </a:r>
          </a:p>
          <a:p>
            <a:pPr marL="342900" indent="-342900">
              <a:buAutoNum type="alphaUcPeriod"/>
            </a:pPr>
            <a:r>
              <a:rPr lang="en-US" sz="2000" b="1" dirty="0" smtClean="0">
                <a:solidFill>
                  <a:srgbClr val="FFFF00"/>
                </a:solidFill>
              </a:rPr>
              <a:t>Series</a:t>
            </a:r>
          </a:p>
          <a:p>
            <a:pPr marL="342900" indent="-342900">
              <a:buAutoNum type="alphaUcPeriod"/>
            </a:pPr>
            <a:r>
              <a:rPr lang="en-US" sz="2000" b="1" dirty="0" smtClean="0">
                <a:solidFill>
                  <a:srgbClr val="FFFF00"/>
                </a:solidFill>
              </a:rPr>
              <a:t>Series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4341" y="381000"/>
            <a:ext cx="2259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D. Series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E. Parallel</a:t>
            </a:r>
          </a:p>
        </p:txBody>
      </p:sp>
    </p:spTree>
    <p:extLst>
      <p:ext uri="{BB962C8B-B14F-4D97-AF65-F5344CB8AC3E}">
        <p14:creationId xmlns:p14="http://schemas.microsoft.com/office/powerpoint/2010/main" val="288082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 O’ Stuff Activity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368937"/>
              </p:ext>
            </p:extLst>
          </p:nvPr>
        </p:nvGraphicFramePr>
        <p:xfrm>
          <a:off x="228600" y="1295400"/>
          <a:ext cx="8382000" cy="510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– Is it magnetic?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Hypothesis</a:t>
                      </a:r>
                      <a:r>
                        <a:rPr lang="en-US" baseline="0" dirty="0" smtClean="0"/>
                        <a:t>  (Yes/No)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(Yes/No)</a:t>
                      </a:r>
                      <a:endParaRPr lang="en-US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Isosceles Triangle 6"/>
          <p:cNvSpPr/>
          <p:nvPr/>
        </p:nvSpPr>
        <p:spPr>
          <a:xfrm>
            <a:off x="609600" y="304800"/>
            <a:ext cx="2286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Magnetic Field Observations </a:t>
            </a:r>
            <a:br>
              <a:rPr lang="en-US" b="1" dirty="0" smtClean="0"/>
            </a:br>
            <a:r>
              <a:rPr lang="en-US" b="1" dirty="0" smtClean="0"/>
              <a:t>(Answer the ?s - PQPA)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of the observed pattern of iron filings.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observed pattern represents the magnetic field for the magnet.  How far away does the field extend?  Measure and record this distance. 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 most of the iron filings go?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the magnet attract the iron filings without touching them?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water pan compass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Place the bar magnet on the small plate.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Float the small plate in the pan of water.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Once the plate stops moving, check the direction it is pointing using the small compass.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In your notebook, draw the water pan compass</a:t>
            </a:r>
            <a:r>
              <a:rPr lang="en-US" b="1" dirty="0"/>
              <a:t>.  Make sure that you label the poles of the magnet and which direction each pole is pointing according to your “real” compass.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Remove the small plate and magnet from the pan of water.  Clean up your station before moving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Electromagnet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Wrap the nail with the black wire about 20 times.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Connect both ends of the wires to a power source.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has happened to the nail?  Will it pick up the paperclips?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Draw a diagram of your electromagnet in your notebook.  Be sure to label all parts including the source.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Unwind the wire from the nail and take apart the circuit.  Return all of the materials to the bin. </a:t>
            </a:r>
          </a:p>
        </p:txBody>
      </p:sp>
    </p:spTree>
    <p:extLst>
      <p:ext uri="{BB962C8B-B14F-4D97-AF65-F5344CB8AC3E}">
        <p14:creationId xmlns:p14="http://schemas.microsoft.com/office/powerpoint/2010/main" val="38337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 Electromagnet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Purpose</a:t>
            </a:r>
            <a:r>
              <a:rPr lang="en-US" sz="3600" dirty="0" smtClean="0"/>
              <a:t>:  To determine if the number of coils will affect the strength of an electromagnet.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u="sng" dirty="0" smtClean="0"/>
              <a:t>Question</a:t>
            </a:r>
            <a:r>
              <a:rPr lang="en-US" sz="3600" dirty="0" smtClean="0"/>
              <a:t>:  If we increase the number times the nail is wrapped, will the electromagnet be able to pick up more paperclips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00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Procedure</a:t>
            </a:r>
            <a:r>
              <a:rPr lang="en-US" sz="36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Wrap the nail 10 times with the wire.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the ends of the wires to the battery and the switch.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how many paperclips the nail will pick up and record the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Wrap the nail 20, 30, and 40 times and retest.</a:t>
            </a:r>
          </a:p>
          <a:p>
            <a:pPr marL="0" indent="0">
              <a:buNone/>
            </a:pPr>
            <a:r>
              <a:rPr lang="en-US" sz="2800" b="1" i="1" u="sng" dirty="0" smtClean="0">
                <a:solidFill>
                  <a:srgbClr val="FF0000"/>
                </a:solidFill>
              </a:rPr>
              <a:t>Caution:</a:t>
            </a:r>
            <a:r>
              <a:rPr lang="en-US" sz="2800" b="1" i="1" dirty="0" smtClean="0">
                <a:solidFill>
                  <a:srgbClr val="FF0000"/>
                </a:solidFill>
              </a:rPr>
              <a:t>  All metal, including                                                           the nail, will become hot as the                                           circuit is connected.  Use the switch</a:t>
            </a:r>
            <a:r>
              <a:rPr lang="en-US" i="1" dirty="0" smtClean="0">
                <a:solidFill>
                  <a:srgbClr val="FF0000"/>
                </a:solidFill>
              </a:rPr>
              <a:t>!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9241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Hypothesis</a:t>
            </a:r>
            <a:r>
              <a:rPr lang="en-US" dirty="0" smtClean="0"/>
              <a:t>:  If ___________________________, then ___________________________________, because 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Materials</a:t>
            </a:r>
            <a:r>
              <a:rPr lang="en-US" dirty="0" smtClean="0"/>
              <a:t>:  battery, battery holder, switch, wires, nail, paperclips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IV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u="sng" dirty="0" smtClean="0"/>
              <a:t>DV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492492"/>
              </p:ext>
            </p:extLst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Number of wraps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Number of paperclips picked</a:t>
                      </a:r>
                      <a:r>
                        <a:rPr lang="en-US" sz="3200" baseline="0" dirty="0" smtClean="0"/>
                        <a:t> up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8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# 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What materials are good conductors of electricity and also are attracted to magnets?  Why is this?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dirty="0" smtClean="0"/>
              <a:t>(Hint:  Look back at your notes!)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8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30480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DFKai-SB" pitchFamily="65" charset="-120"/>
                <a:ea typeface="DFKai-SB" pitchFamily="65" charset="-120"/>
              </a:rPr>
              <a:t>Magnetism!</a:t>
            </a:r>
            <a:endParaRPr lang="en-US" sz="88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115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52400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685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ritannic Bold" pitchFamily="34" charset="0"/>
              </a:rPr>
              <a:t>Measuring Magnetic Strength Lab</a:t>
            </a:r>
            <a:endParaRPr lang="en-US" sz="3600" b="1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Measuring </a:t>
            </a:r>
            <a:r>
              <a:rPr lang="en-US" b="1" dirty="0"/>
              <a:t>M</a:t>
            </a:r>
            <a:r>
              <a:rPr lang="en-US" b="1" dirty="0" smtClean="0"/>
              <a:t>agnetic Strength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162800" cy="3810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/>
              <a:t>Purpose:</a:t>
            </a:r>
            <a:r>
              <a:rPr lang="en-US" sz="4000" dirty="0"/>
              <a:t>  To measure the strength of magnets.</a:t>
            </a:r>
          </a:p>
          <a:p>
            <a:pPr algn="l"/>
            <a:endParaRPr lang="en-US" sz="4000" b="1" dirty="0"/>
          </a:p>
          <a:p>
            <a:pPr algn="l"/>
            <a:r>
              <a:rPr lang="en-US" sz="4000" b="1" dirty="0"/>
              <a:t>Question:</a:t>
            </a:r>
            <a:r>
              <a:rPr lang="en-US" sz="4000" dirty="0"/>
              <a:t>  How many washers </a:t>
            </a:r>
            <a:r>
              <a:rPr lang="en-US" sz="4000" dirty="0" smtClean="0"/>
              <a:t>will </a:t>
            </a:r>
            <a:r>
              <a:rPr lang="en-US" sz="4000" dirty="0"/>
              <a:t>one, two, three, or four magnets be able to hold?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Procedures</a:t>
            </a:r>
            <a:r>
              <a:rPr lang="en-US" b="1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a magnet on a wood tongue depressor laying across two upside down cups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Bend the paperclip to make a hook for the washers and suspend it with the magnet underneath the tongue depressor.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how many washers the paperclip will hold until it falls.  Record the number in your table.  Complete a total of three trials and find the average.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Stack another magnet on top of the existing one and try the experiment again.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magnets one at a time and record your data.  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Data Collection: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108854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Number of Magnets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</a:t>
                      </a:r>
                      <a:r>
                        <a:rPr lang="en-US" b="1" baseline="0" dirty="0" smtClean="0"/>
                        <a:t> #1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 #2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 #3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 of three trials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3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Create a graph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Choose the graph you think will best display your data</a:t>
            </a:r>
            <a:r>
              <a:rPr lang="en-US" sz="3600" dirty="0"/>
              <a:t>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Make sure it is neat and you include:</a:t>
            </a:r>
          </a:p>
          <a:p>
            <a:r>
              <a:rPr lang="en-US" sz="3600" dirty="0" smtClean="0"/>
              <a:t>A title</a:t>
            </a:r>
          </a:p>
          <a:p>
            <a:r>
              <a:rPr lang="en-US" sz="3600" dirty="0" smtClean="0"/>
              <a:t>Labels for the axis</a:t>
            </a:r>
          </a:p>
          <a:p>
            <a:r>
              <a:rPr lang="en-US" sz="3600" dirty="0" smtClean="0"/>
              <a:t>Even intervals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Magnet</a:t>
            </a:r>
            <a:r>
              <a:rPr lang="en-US" sz="3600" dirty="0" smtClean="0"/>
              <a:t> – A device that attracts certain materials, such as iron, nickel, and cobalt.</a:t>
            </a:r>
          </a:p>
          <a:p>
            <a:pPr lvl="1"/>
            <a:r>
              <a:rPr lang="en-US" sz="3600" dirty="0" smtClean="0"/>
              <a:t>All magnets have two POLES, or ends.</a:t>
            </a:r>
          </a:p>
          <a:p>
            <a:pPr lvl="1"/>
            <a:endParaRPr lang="en-US" sz="3600" dirty="0"/>
          </a:p>
          <a:p>
            <a:pPr marL="0" indent="0">
              <a:buNone/>
            </a:pPr>
            <a:r>
              <a:rPr lang="en-US" sz="3600" u="sng" dirty="0" smtClean="0"/>
              <a:t>Magnetic force </a:t>
            </a:r>
            <a:r>
              <a:rPr lang="en-US" sz="3600" dirty="0" smtClean="0"/>
              <a:t>– the attractive or repulsive force between the poles of magnets.</a:t>
            </a:r>
          </a:p>
          <a:p>
            <a:pPr lvl="1"/>
            <a:r>
              <a:rPr lang="en-US" sz="3600" dirty="0" smtClean="0"/>
              <a:t>North pole will attract the south pole of another magnet.  </a:t>
            </a:r>
          </a:p>
          <a:p>
            <a:pPr lvl="1"/>
            <a:r>
              <a:rPr lang="en-US" sz="3600" dirty="0" smtClean="0"/>
              <a:t>Opposite pole attract; like poles repel.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/>
              <a:t>Permanent magnet </a:t>
            </a:r>
            <a:r>
              <a:rPr lang="en-US" sz="3600" dirty="0" smtClean="0"/>
              <a:t>– will hold its magnetic properties over a long period of time. Usually made of iron alloys, nickel, or cobalt.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u="sng" dirty="0" smtClean="0"/>
              <a:t>Temporary magnet </a:t>
            </a:r>
            <a:r>
              <a:rPr lang="en-US" sz="3600" dirty="0" smtClean="0"/>
              <a:t>– an object that has been magnetized by contact with a magnet (rubbing) will lose its magnetism quickly.</a:t>
            </a:r>
          </a:p>
          <a:p>
            <a:pPr lvl="1"/>
            <a:r>
              <a:rPr lang="en-US" sz="3600" dirty="0" smtClean="0"/>
              <a:t>Dropping or heating a magnet can cause it to lose its magnetism.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Magnetic field </a:t>
            </a:r>
            <a:r>
              <a:rPr lang="en-US" sz="3600" dirty="0" smtClean="0"/>
              <a:t>– the space around a magnet where there is magnetic force.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u="sng" dirty="0" smtClean="0"/>
              <a:t>Lines of force (or flux)</a:t>
            </a:r>
            <a:r>
              <a:rPr lang="en-US" sz="3600" dirty="0" smtClean="0"/>
              <a:t>– the lines around the poles of a magnet that indicate the direction of the magnetic field.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u="sng" dirty="0" smtClean="0"/>
              <a:t>Magnetic domain </a:t>
            </a:r>
            <a:r>
              <a:rPr lang="en-US" sz="3600" dirty="0" smtClean="0"/>
              <a:t>– region where all the atoms point in the same direction.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69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Magnetic Lines of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bar magnet and its magnetic field - be sure to label the poles. </a:t>
            </a:r>
            <a:endParaRPr lang="en-US" sz="4800" b="1" dirty="0"/>
          </a:p>
        </p:txBody>
      </p:sp>
      <p:sp>
        <p:nvSpPr>
          <p:cNvPr id="4" name="AutoShape 2" descr="data:image/jpeg;base64,/9j/4AAQSkZJRgABAQAAAQABAAD/2wCEAAkGBhQSERUUExQWFRUWFRkYGRgYGSAeHxgYHRgZHR0dIhgeGyYgGx4kGhYfITAgJScpLCwtHR8xNjIqNSYrLCoBCQoKBQUFDQUFDSkYEhgpKSkpKSkpKSkpKSkpKSkpKSkpKSkpKSkpKSkpKSkpKSkpKSkpKSkpKSkpKSkpKSkpKf/AABEIAKgBLQMBIgACEQEDEQH/xAAbAAACAwEBAQAAAAAAAAAAAAAEBQADBgIBB//EAEQQAAICAQMDAwMDAgQBCQYHAAECAxESAAQhBRMxBiJBMlFhI0JxFIEzUmKRcgcVFiRDY5KhsVNzgqLR4TREg7LB8PH/xAAUAQEAAAAAAAAAAAAAAAAAAAAA/8QAFBEBAAAAAAAAAAAAAAAAAAAAAP/aAAwDAQACEQMRAD8A+46mpqaCamqdxvEjxzdVyYKuRAtj4Av5P213FMGFqbFkf3BIP/mK0Hepqje7sRoXIYheTiLIF8mvkAcmrNA0CeNAbb1PDLFJJGw/TNHKxXNKxoEiNvqzqqs/tNA21NKNj6kiewzBXGJKHyAz4eAT9MgMbHwGVvA0duOpRIwR5FVmVmAYgWqi2IvzQ5P2HOgJ1NJOq9fZGKRRiR+3kgLUHcpKyLYHAJgYX8Wvm9edN9ULOWCIT/1ePcRi+ZEkDccgAEMuJF8Wt1egeamhR1FKiIsiU0hr/Qz8/b2qdUbTq4klwVSABJZbg2kpj4HyCVY3fjHjngGOpoFutRCNpCSFWQx/S1lw+FBatveKFDnXMHXI3NJkQFt2qlj4yAYtVNRBx8gEEgAjQMNTS3p/XUlYgWP3Lflo/hyo5RSbrKrq9G7fcB1DL9J5B+4+D/B86C3U0r6r6jh27pGxZpZPoijUu7fnEfSorl2pR8kaSeo/VG528Y9m2R3VsEfcAOWN4gKyhWri6JFk/Ay0Gv14TrEbRd0ArNt91upWVZC0k0McSErYVI0cratwCUJ+cvGiOodD3UsIZRF3MAcN0DOQ3OWOLrGD9jXPF4/Aa5XBAIIIPgj511rF7nZbrcgAQ7jaFQq2N4qAgX4SJZF/+VT48aM3O83m1VFEayRhqMzSNIwU/vdViWgObqwBX5oNOzULPAGq9vu0kFo6uPupBH+41nm9Q7uGTGfZ5J/7Tbs8l8gXh2gRV2QTdfTnzTB+oQtGGlUKk0dlvKY0TzKvtArkEkeeOdA21NINw822XuiQzx2MlPkJXDK90CAObpW4PtOTN3P1CXNXjuSJuQoWjwKdCCLVxjkt+SHQ0Sp0DzU0rO9kiVy6lkT3F75MZs3jjyVHBF2aJqyARv64hJo7OSksGs8pJISKN3wrAeft/AB7evGYAWeANZ/1L1tonhRVb3zohOPt5NglvhcsVJ/1AfehNv1QGDFAZJJhCgSyOJYsy5v6VppCTRPt8E8aDUiYY5X7auzxxV3/ALaqXfqWRRZzRnU1xiCg8/H+IOP5+2s3vT3FiNlmnYxseFxiJKuoGXC1ZyFk4g80MSuubx1mRIQA7Io7hXMJlNGAoQEXkglYkeBELIA0DXadUV1Rm9vcdlQXeQBaj4+UXL8X51ed2nv9w9gtufp4vk/HHP8AGlW1g7cSyt7Cu3WNFYFu3wLHwXLMEFcE4qODpXu9qxWOC/3o0/gtNM4JwusfbXcY0QFRQFxNANH1LqiQJm3N8Koq2NE0LIHgEkkgAAsSACRweqf4IC5NLRpWsBaBZsq5UAgXXJZRxd6Qda2pfcRxKpYKFUnLIICynJy5+osBinuyKhmDYquuN90bE4+5ThkXQ1iLJZu9ICEN+ZCWlJYkYDQauPdKzMqtZSg1fBPNE+LrmvIBB+Rq7WT9LeoULHb0oVa7QQMWcZHJyvLBcjWTeaJZsiyprNBNK+obp1lHbcMcLaA0CyXy6Hg5D7ElTwPaTlpppf1za5xGlZmUhkwIDqwP1IW4yAJ4PB5U8MdBjH67PGksRb+sjly7TSKAWDgqsbEBVUl7QBwPerIxQtHY3/SL+mY5lXWImdJxat2Xdw0UisAciYpA4+JCpxGDFG27hjlJzUzQziRfb7SwbiQAUCJVK+6I0xESsv6kbhp1L03caSZDuxsAGkYhN2GjMf6kY57pjarxvLxYJGg0XUZQwWSJgzx1IApsvGTTKK8hgDX+pU+2kUXpt0fu7cxtE2RVSaUxOAxQ8fQxZhQ4UrEwBuQMH0bpzoNs6OVPaUKSfZ3KXubeRD7kJI9reQVxIPbjU6ddo6mlU9qRQrIGAMJxxtSDWNACgeCLF2dBh9xsst7FFN7o2eTblgfcyywykEMD+4bJGLrREnc+Caex9bM0A7qhu2zMw892KNipce0FJApScAfdQpNkgXe+lTCjF/8ADLiQPGPdt5VkV+6Fqu2zIrMgBxJkrJXYLZ/QJFvGlilXt7lhLH7wUXcRoe4PPt7kAY2LHDk+E0BA6ese3lCNI39MCsQLBsYx25UKkLb4hRjkWJogk2debNP6fciNxSyS5wSooAuTN3jJv3Au8lDyLB+zabbr0/Y/SbH20B8AA5x1XICP4HjFmH2pD1HpLIIoXDGNJYFR7Jo9xFicN+11UyISPJERoBq0Dj+oVtrESMC0qhq5EU/cN8E2R3xgQD+77ap35ME8rr/7CaWPgnI0ncXEc2HRGH37j8cau6W8W4jIZT/1hGMi3QzTFH4B9p5XkH4B886cjZrSBveUoqzAEhgCMrrhqJFivJ++gx2wQbpY0jlXFTMwbC1cs4bIAnwY5qA5yVpV4sHREHTtyGk24iVoMizO0zDO/pUBojkTWcp5DNIeTbqO+mdGG1ljVGGLPJJkT5jWN7J+Ae5OP7IPHgO+g7p5Iiz3femAurxEzhR7eOFAH9vnzoKNp09Uj7cqogd/oV2cymiTm7KGkJAs2PCmyReh/UEUshZNtK4lK4cMoWAE2XI85sBSkq9VwBbE09Fl/ru9MSyqXaKN0Nfpq1OEav3lfdIteKU/pq5ebPYw7aLGNEijWyQoCgfJJ/8AUk/30FPRehRbWMJEoHtUM3lnxFDJjy1DgWeBwKArVqdlZiAEEzKGalGRXwCzAeDiQLPOJrwaEi9UQsrMhZhh3Eocyp/mRbsqTwGIAb4JHOl3RegMZhuTnEG92DMXkZiBy7Otx8AAovwFGWKhdA+TqcZkMaksw80rEKaui4GKn8Eg6q3HWApIWOVyvnFKAr/W5VT/AGJ0Pvel7h5c13PbVfpVUPP/ABXIQ39lXVux6II6LSSyPRBZpXpr8nt54D+w4+K0Auw9XwykinRh4U4szeScVjZy1AWSBVfPmmu03iyrkt1dUyspB/KsAR/caAT0rtg2XbOR8ku5J4rklueNC9Q6B26k25eMhsnEZZmcE8+1pMGIB4yV/AAHjQH7f0/BHMZkiVJCCCVtQwJvlQcSb+SL0s6vW0aLtS9gSSlSHR5ImZwAoJB/RJeq9ygkt5J15vOs7pYkkhgdwpxkWRcXYXWaqrcCwb4Jo2Fbxp5Dv43VGDqRJ9PP1cEkAfcAGx5FH7aBako2YAf/AAXkUDECoWkNYmgP0zIQA1EgtzxyLN70mQRKm3ZVKSBwsgyXGycOOVUX7ceVxA8caq33QHMjvE4USFC4YZAkCicTYP0R8ccK9EF8h5071GWfGVVT9UxefEoRGw5Husl6biwqmvcNAq2/qCWHdSGdX7MiIxHJELghGUeRf6sVgHE8uvl1Gn2e5yZ1PODCj91YBgf7XX9r+dLusM0MiurBEmZY3J5AkLKsbVRFt/h38kxj4sEen9vGkeMbZc8/cBSY1BB5GIjx/lT+dAL6iaNHEzhmO3288oQeCQE888txQFHyTwQNV+mOglMpp1H9Q4CuQKHtUAgD4UNkF/0kcmyTV1/bvHNLOotWhjQggFTgN4QKI+ZZY78ft/OnvT9wXUEkc2V+7J4DV+fP4sDQLfUmxHYXH2qhVQqgVi1JQB4sBqA8EWnhjruboyTYlXJQylpPcf1QFZMCflLPK8A182bs9QMpRULYuzAofIDgjFiDwacrQPlsB86Xen90yYpyVLdtVBsWg/UIJ5McQCxA8Wykmy4Ogsj6aU98hbFZXkLMfCp84jgsxXih7YyVFeDR03busskmLvIIDIsbMo90juVBNCnYRAE+FoKOFGtTrN9X6inexKgoOJT47hH7Sa5jQPbfdmRBkSy6CzdKyNHcglkfLttIQI4zVs+AOTnnj7LxklktVFsIIVkE26BmkGDyOy2BWWCpIWCiiWx58/YABvvOlxyg8UTXuA548D7iv7EHkUeQL/zbFAjE5EuMS4VmIHJqlBpRZ8+fkkmyCToeySJuzBNMP3McCxa/bkZDAoJI8F2YUtAUvGxRaAHJoVz5/wB9IOmbrbqww3UbWf8ADjMYDO3FlUGTH+9fPxY0OgmkHX9wrSxxFASDmMiY2IxazDNYHcUA5LYJUnmvL/WM9ddOLyRlZVU+0tG5bF0VmLEqwaPjK8sVINBnCsKDvZwFd3JFMHIkJJ4BWReAjEBQclpf1V5FYyfTE7P990kM2aUGNBwRaSp4Kuvzx4byDXkWpH6T00xoDI6si8oLtV4FMuVtHwSMc3AHggcac6DN9R9NIiFkaQURwFLgx+0FGQe6RBVg/Wn7SAK0ds9839Krx/qlRRAcSFgvBpxWR4vkWfBAJ4baWb/oYdjJE7QTEf4iAe7jjNCMZB/IsfBXQE9N6jHuIllibJGuj+QSCCPghgQR8EEayvUvQhjfubLFbkEjQux7YkU5K6cHtm7BVQAVZhxplvgkAd9xcasfdJHeGdqFkIotE35+mvqJ40VsOqMifrMrIPG4WsHWwAWAJwPuon6bVj7RQ0C70j1EAvEAyxmRu0GFFGFl4T+VNkD7An4096ibAS6Z/oJ8Zr7l/wD23X2U6WdWgeNxuoWVxQDROQA4PC4Sfse2NZWpyI9mZbREsq7uFxGxSRGHDcNFMhDKHUHxYBI5DKeCQwJCqGLHdGhVyM1CuEaFOTR4BkiYc+SD/OierLcu3BcqDIeL4ZlGYH5PsJ/sf5GS6nvnERPuR4j7Rfg9+JlTLgEKY5YgflRf7xew6zCCsbVZSaNgft7wrH/wM38DnQZ/pEnd28Q5UOkW3T+yZzkcccIU8eYtX7rqF9zb7eEyNChVPeyr9IQnIEc5NgOQbSXla586D1Z5Uk3BRmWKFFQeTI4Us5Xj92aLY+QQfGrfS5fu7p3xxEgTMCgzID3MeeEEjPx8MXv3ZEgx6fE212iLITI0cYy7afU3yEjUcLfCqAABQ4A0onml3TQjt5ofdIlnsYNylyg1MQp+lRIhPBx4fQ3U97uNyIwoBilkZhEMrkgApMyF4WQnMhmQY4ocrZW1s25WNfcQODQHJNAmlUC2NA8AXoOodqiFiiKpY22IAyNVZryaFWdA9S9QwwuI2JMhQvgo5CA0XZjSol8ZOVF8XfGkPSzJvGllE3jmIKQMEYHECgwBZfMwskE9ukxdzoPRMTNnuf13yzo5CMN8HAscyBwDIXI8DEcaB026OShULKwvMFcQP/Fkf7CvzoFuuMGVezJfOZCuVQD7P2/1CR8LfIIvxZ2z6bFFfbjVL84gC/tZ+a+Ptrrd71IhlIyoLq2NC/50CR/WaMyrAhcuRTPkinzYAwaRiOD9GNGyw1b0X1KJu4HwDICcUbJ6Hm4gMgRYFeb4IB41ftuh7VnbcRohMygOVNpKLyDMoODsD4cgnk8865l9MRNO8/uDtgeCfa6AgOp/aSnsYeGUURRawm06/t9yDFZUtkhRwUYnG2UH5OJv2mwOdB9S9PrFtcIxLIkcgkVA5MiKPiKS88gbYBi18p9LAD3rPpyZpe9tp3jkHNFiVbkewqwYYEX8exiGWrcORD1h0df6iljliDIxUphIq3IjgswXj3Lz8OCfaCwMenb1ZI0KtkSitzw3PFlf2mwQR8EEfGsvvNhOJHMgjkNpJHeIyaBji+IIbKpEJZQOYytYlbedZ2T+2WChJHdAAUyu6FwfwQt8c3oWPqabpVN9pkMMqsfglypXmuSyvER9m/1aA2Xsbvburi4yCHDe0qVN83ypBAN/wftoLpkg/qI+2Pa0e5Dkii0ke4QXwaFu8rf3+PGuvS8AxaTMEzDNo/8AK+bhvmyQMYj/AO6GquiFttIm0ZCwvcGOTjiFWjZF+9KJxHfyYr+dAV1SUSK6MPZHMmZ/0KiSkn7c8caJ6dCxZpXXAssahbvFQuRB/ObsP/hGlPW17U/c5qV9tGoPKu7SMGGN8UioxJ4pdPdlujJmaFCRkX84+0//ADhh/bQKfUGzZnEgNhVCKBdh3YBjYFgY01jkFAdMemwsR3JVCubAUUe2hI9t/J4BYjgn8AaR7bdGTbygqSDPIx4oBBuJOG8lv8IggA2Co+dPd31AxQ5upZ6AwUcs54CgWeS3Hmh5JoE6CrrnUmiQCNcpHOK/ZBRLSMLsqqgmhyxxXjKwoTpMkptc1YBVaWb63P4VQAtBj7lqiWCYWX17/Ry/pmNhKZP1GkU+0yXdlv8AIvAReQBycitHRbRHVAHYM33Ar/8Av88X9h40HOw2QijCLZAvk/JJsngAeT8CtD9T3RXipFWrMqYHH8BTbMSQBQQ3kK51XuutcJ2VErSEhRliMQaLngnAH9wUg2OeQdAb/eQhh/UzjKMWypYjRiTTvRJUixRkbEEBgAaIAnoXUGcUINwq2bk3GKk+fCBsvPgYqK/2LrWQ6JLI4Mv/ADg80SrZCQJQF3wwVizUPHJAPIBN61sbggEeCL0HWlO/2xSQSqI/i7bAlqIuzasSvt5CkD91cabaD6pGhT3q7AEcJlf28KQT50CXqHXAwADiL8N7CDyKEhyhk+2B4P3+dcqphSxMu3JW19p7BLCxkDaRnK+I5Bfnm9NelbWIguqsbJH6kWDAfK+5FYr+Tf8AOvT6c2/7YxGfvFcZ/uUIv+DY0C/adZncBD2U3KGnjORR+AfbIOUvyLDGvK/Zl0vq/eDAxvFIhp43AsfYgg4uh+GBo0RwQQKP+YQiKsaxtiSf1B8mvpK8R+P2ryefNkiST7s/9lIvuPAaM1yRYfMWK5poyf486A6Xqt5YqSFH6iV+pHd84EHMfx5o45+NZdejT7OTu7VkkgmOUqyD2MpHDBo0uM184OlE3QCrppPs92ZFMirIqtkkkT9uRL5IonEr4BjYsGoEtwACtz19tqQNxC5iA4nhQsgHimjW3jr7gMtfuHgAo6WQiOqrnsZFOcWVvtS/DAYk5wMCWBU+0WVtSMbfTjtt5WSaQMDUfdb6pCi5xMX/AHFoWbk/MZHJss16j03buqTK3bI9yzRccMcmtl4KMeTlxfP51k/VnqPcwK0bKjFWVtu7gY7gD9oK8RzjG0YcEmiq2gIOfW3T1aN5EALsjC1NEyKvcjBb4DdvA/fKP/KNON5vo5tm7qThJGy2PNNa35+Lv+BrC9B9QrPt48g0ccxRuPhoHUkZfH/V4o+PLWT8E6J2W6lRZo5beO4kCoDaj+mKTceMQKfyb93zQIH7+WTaQwDb3g8U+TUaiDIHRz8AJXk8kAgCzWj9x6gMW3VqWAGCaamQ2q5KI1ZOCJG7q2vywYaz++9XncQow4aCbbSGNWv+oDTPGIwK8mVEP4NAn72HrUMsxG6mC/8AWYVCoPY0m1DtJdmygmQjxdiLyWA0Gq6H+hAvdbFpGJVXYXbHgE0Ldicm4+pzXFDS30/007pJpdyUczfpkL+2McmLLzjzRHBPJIUkquT3vqNN31SSOtw0eMe3XCQIFcqzMpPJBPcwcrRTFL5qtNL642+3RooI8Y4IVcsFqOKOhjYHPN0q/JDixidA42/UdntW/pkKRlQXZfAUEMxZnPAJCMeTZonwCQv33qTcGZI4owvd5jDq5dlF5OwxCQLVEZsW5FrZx0M272yxpuZ7mmklRVjChSZWrGMRBiLBQMc2Ygx2W/TXFj031iu6UnaRmfBmV3BqMMvkLKwAkJ+MePGRSxoBP+hWUxeSdgXUKArMXNcsDKzElSa9qqg44AsjT0dJNHOeZiQQTkF/uAgFEfj/AO2s1uJJJJkzWKCRsmd2mNpGOQO0JAWHC+SqEksyA0pMjWUMwjQSdwre57kchaMswIZThhS8qEV0v4PNh31D0f3lGUxldfpeVFYoRdMMAnuF/Nr/AKfjXG09HzK2Tb2R+W9rC1HH6ZW3LArfutjmCVNKQBzsvTUsbyyR74GJrHbMEbLxYOTLTNRsUCoHIrQvS/UBDyIkkSyKA528oaNSBnm0chyCqVCsQMwrK4P1ZACNnPuoEeKSKQob7ckRyMfBtVVrYgVmhPBBwpSFVnK1uduoLgOy5BlBBV1IBYI/IKvwUbxyrXzYm29WxSo5o4ovvKOjVdVRR7IKtkrrxV8hhjpVtd8dvJLMJBuYu0XRFULMG4ZgFJUSs6g3SrzEARlkdBz6d306pPt9wJI8ZVVGUYmJHCqqqwBV1RmXFifcCbFowJu32/8ATuvcCyxzgo7/ALQ7O5b2mwFlZ1qO6By5Pyt676tgLI8fcZJEHcxUkPFjkbhNNkIyW/Y+PuUSKrLpX0z1O7y7zazU8bxytDiQACGndhdZKce22LUyG/toH+37LHaPtZnHedX5JJMLxtJRvn3f0gWySeGuyTffWd+HaSNge4paJWvhleTaMIyPs4lVC3kYuRrF7P1A8f8ATf0cQKrGmKySWF7c020aMGjznuVcNfKhv7s+g+pkleBnOQMcu4kmINusc24EAC/tZkR2+5VMT8aDQdY34l3YX3j+jkDkCwsjPHGIgzY/LysAoJ+kk/GtBupBCgVKBZiF/BNszG/NDJz96/OvmXSvVY3O6k3EtiJGIEYYEOYS0sTBgoNXJjd48qOQ413vvVO4bcvK5w20KNEGNK0sjOTIoVh+mgMarclYoEY5dwBg1b9XYBZHIjQ5SKpGJPi5HAAJVAyjHzJI4qhidEbpJd2iusdC8UElAEFfdI+JLFOKEaEF/BYI5pD03dzdRfLthMSFZyntBXIgMrGjiXYBOWDfUBYZdUerxwKEDvuZS5TFKZy4Ay9thUVQVsmgLFm2sgx2cRijAkkzIHudgFs/wKCj4A+BXnzpf1fqIMggWRVLcMBZfnwooEIWFnI8gAkDgsqHqHV23RaF2ELobxg/WkiHFFpK7EElWRnlXleRejOj+lIRGe1O8vJBeQ5A+C/0YB7PmyVy8gkHQC9K2e6jmKxxAY4q8ruoQqAD20VbNC6yMajyFWMc60nWOmpKnvUEqbB7auw++IdSASOLo8aq6f0LsgXLIwXkKAiKP/giRb8eDeputzJLQhV/se4mKEGryDVJdXWI+eQfgM9uJVzRpFW2Bo72OMMuPgIiRq8h5BpSayqwaGtpDeIvk0L4r4/ynkfxpJDsrk/Sik231BnCw+4cVy2bVx4r+dO4koAEliPk1Z/2AH+w0HelnVzP/wBkBhQsqwDg2boOjIwqvJX55+zPSn1F1jsR2DDkeMZXxBB4vwb5I80PuQOdBdD1SlGaSg1ye3fPz/h5D82LHPB1fF1GNkLq2Sjg4gkg/IxAux9q0gjbqEbAmNHQnwJA2I81i6oVNcX3ZOfitD9X3TbeUKm57XP0u6zhga+qOR1mH8RuRzeg1O33qSXg6tXmjZH8jyP4OrlcHwbrg/zrMhFZe48MEwU2jxMz04I4CCNmjF+QuXg3pTu52LrULxWwCyfqR0WIADSyR5EX8BRV1oNxuNsrimurvgkEH+QQRpSnphEYmGaeEkeFkyX8kRyh0vnk1f50Nv8AYzrGirNusx7riEbA+PaTKLIFf5r5PPxpNP1tjEUnYOY2P6hVo5QwI8JHBMLo/UhB/A86Bjv4eoFykQiKAHGVkwKt9/bMcrB59gFj6SDxj+qbw325kR1YkOsDBUlLAXlttwFVnDi7iIdvNpWmu19UywqGnk3Rieu0vYTvFywUBbcPKKPKmDLwSRWgOteokmAFKZQ4yWWJ9vOq/c4ti58EI2C+CfGg0Xpf0ftZII5OwY1NN2rYLmgZA5QksjYMylMjVkHLEHWr23TIo2Zo40Rm+oqoF/zQ5/n8D7aH9PLW3j5YgrYy+3xVM3trx7jwfOmOgUx+lNquISFECkEBBiOJRKOB/wB4ob/f76ol9E7RmDdqiqKgIJ9qqKoc+0kcFhRYCiSONPdTQZ2L0DtEcNGhjCxGMIhxUBlxZqHOZWgXuzgl8qK9h9A7JXLiBbLZjk0r0feBfEnJ/U+ocURQrQ6mgz3/AEE23cLkMxwwALcICRniP2l1Co3+hVQUorV259IxMqpG0kCJYCRNitGyRiQQLJN1RN0bHGnepoF3/R6DHExqebyP1E/JL/USfk3zrhPS+1CunYjKyfWGXIN/OV2OPGmmpoEkvozaMYiYrMP+H7n9teB9XI+KNiuPGmL9LhPmKM+4tyg+o+W8efz50VqaAfb9PjjJKRohb6iqgE/yQOdVbrosEqlZIkkUtli6hhl9wrWBzzx8knySdG6mgqg2qoAFUAAACvsLofwL1w2wjONxocAQvtHtBXE1xxa8cfHGiNTQBP0SAriYY8bBrAVYfMeB/nJb+SfuddRdIhVVVYkCqCFAUUL80Pz/APXRepoF7entuQR2Y6LByMRyyhAD/YRIK8UoHxrP+tOjFNoVgsIZC0kKlh3yxLEMywyyNbeVUAsLGQGthrFf8qPXDt9unsQozMWd7pMFyAFK3vbmrUjg8eNBx6fh3O7i7c17aNECrHDlHf2sOomxAr90d+CDzplsPSrx0HnBiCle2qBVCkUQF/wwOfhL/J0k9FTxhWeBc2kH+IkUBCfIDdpkll9xPwB7SKXi2Ow/qXmJ3MazoCcf0SuAu7CyKOSMf3HkHn40Ggl6Ht2jVGiQxqOEqlr/AIB7T/toPo3VtrZj2y8DlikZVR8csVA8Cvnx+NWb/oWRLR4o33uRST9i8cimvHFVrrZdLZYSuMcbMACbaUH73niT5PknQDdQ67J/UCGFtrRAtpJ/eGPhRAotrBBHuXzozd72SJKJQsf3YOsar8kkZ1Q55IH5Gl3RIF25YGVJDZGEcCoy/kogyPg81XOj5tn3nDiZgB4C5KRVWOGFi/hgfJ++gQ/1D/1KHvzbpcw2O3eIRRW3OaC5StGxbOP+GhrZ6QdR9QMHaOIIWHHJZnv8QhRYv5LovzkBpztIyqKCSSFFljZJrmyOLv7caC7Szr3T+6gXtiSzyC+Ar8sFJI/A86Z6o3p/Tbl19p5QEsP4AUkn+AToEvSulx4lI5JYnTgou4zw817SzKB/IGiIPTVOzSbieUN+1nCgeK4iVL4Fe69IF6tHn29vuDl7j+vuJY2FVYCzQurcnkEGrH3066dLuzQcLiVb3Wrc0a96Mli68Rjz8aAmb03EVxBljWwSI5XQGvvi3z8/fVe46Rs4qzgiF/JiDeBXLYmuD5J1n9xuZUmEYeBmDBQq72fOr4uIki7PORI+50bv+sdofqdyFz5DTqbb7Ii912/gJoLn9PdOne8Yn/7tWAU8fMSkK54/cDX411s93toA23i2s23Uk2ItrIqkkUSHhSroD3XfjSTY9MXeBo32Bwsnuyq0IN8e0YJJkAAbKJ+Dond9AmBzbdTbWJDVid3LDwKV2YePBJJv9g0DfabjbMkphhdjRzuN0aT7gyTBAx/4m/kgaxXqf1Ukf6cEc0JqjGiwN/ftNucQOPHb586KeDp0x7P9RuN1L8B2lyPHzKsOSjg+P4HNDWA69sAd40SbXaOCCjiQTuy1+5pSyNHXPuPb+7WKID790kfoRf8Au0/aF/aP2Dhf+EcDxovS305j/SwhDEQI1Fwm0sCjibJIBBFkk6ZaCampqaCamuBMuRWxkACRfIBJANfawefwdd6CampqaCamvMhdfP21CdB7qamvGYAWeBoPdTXgOvdBNTU15loPdTXKuD4IPF/2++vb0Huvk/8Ay27+aBomj7rRyRsHCtKqr23UreDBPeZMTmDwBWvqomUmrF+avnzXj+RWsH/yq7/tHa5FO3JKYmzTIAkAimUGSNjTDJQeMr5x0HHor1RHudvAydPlZ8BbiJAlg0SJHYfIJsWPIBNa08u8XbZSNHMMjZylBRbP3km7acmqFfxWst6a6jtY4zAdiyRFQDIiZwSZG+Xze24Btjl98TwGe19FrCVaF2jjsGhLJDiLHBjBML/ajGvxz86B4vVZGVnEcQjH7nmA+ObxR1H/AItA7r1QWIG3CP8A6slcH8qsbmRh83j40z6h0ruR4o5iIbLJLWzVc4lbv+dA9M9OGMkOVYWSrKSjLfkBUoKCbPBHJJ5JJ0Bw3CvGC6GQDzcTDkf921t/HnSrr3X5EKdpo0U3ZlDq1/FKU4+/Pn8aeR9PVVKhpKP3kckfwxax/vpHt9vLHOcduwjDkgqUBbjkkLKlgnxkrHx/YLemzloUkmUztkxVkAaiDwKwjx5FcjiuW0/B1m+poqy5yGNBJRxfNScQPqCyGOUj8jxQ5rWhgnDqGF0fuCD/ALEA6CzVO72+aFcit8EgA8fIpgRz/GrtTQfM+lbeGLeXt5oVLBlEcWzRu4LHncRwxgrxeIPBAOTDWlHQDIpXsRJmfc8kcRajWQEaKVNiwCzmibIaq150Df5TMrzxSZFsY1DAJgxAEZvCQADkgAiufsNRoFXTvTkcIUK0lJ9KhsFH47cWCEfgrordOkSs4EaknyzBAT+Wo/8AodKvUvUyjLGspRiLxRQWI+9kigK+LJ5oHSyfqQUYmVyI6yLuCcjwPekTsC1jFLjc3wDdADf+kErSYpJtSP8ALEZJnA+T7FA+RwQPPkar6l1h5GMUTB3QDMxFiACLt2yjWPgXj3S1HwdMl2byIUUtHEf3OTJI39pMgnx9WR8+1TqwdFijjxSMsoOXbu83LWWYsfe182xPi/OgV7XoLuoxnKoRy6O5Lrxwod3CCx9QJv8AjzjutQAMHhhiWKDnvFFenJpFXJS8srMR4UYhqVJMgTo/VW+df8YtJ7kC7WBgM2dwIw0rY+W/vQLADBm0bJ0VY1g7kkcZS2C+I1cKPoQgDFBkQTzYBP1NoMssO8gaGNp3xY910eYmQnllRmF4A0zvixHDDmOL9TjfdQ3wMcPflUzTcP8ASzK7BmKjE4IMo1VTyC8q3ScuZ+m5bnuZK0EBMk0zG7P1Yg/PtjBkNEe6NAKj9jKL/re4HsKND2nkyulcsrogb5dYssgOAZRyedBgJ93vWbdwxze9WmhjBdiHMmEdkMeSvZKA8+6VWoeD10nq293EG4mWUrMG26/UabcxjtN7F4Kko8hFBWxjBFBtbHe7BNtI0kf1puElZav9OUSwiyf+9Zm837Rel/QnH9ZIzACV50LEk1Kh7qRsBZtkVZYioHgIx+m9Ah6Htd7uJN2kjSD9SVYQJyMo0n+iN7GLxPGHDecWAPDgjRdJfdSQz5Hv9qfcQsGJCyxq7kHAkYPmpFrwFk4sxhV43m0P9S0YkERTc/pU2PcaRAxSycRIUK9s1/2LA2rOGZz7KbbbKVkYiVZ+8L4XuGa5CTdCGTIk3eAdjyVFAx6H1bBMZ51cZUkn3Uqrrm49quUdTTUT/q+og77cSbfcM80pCkkwOWKxkHntSuFZVF/SxTID6XORQMHSPcbdzAqh3VS0bWD7CQFYI4KNaFA4PBUfUFrQHSvVGG2WQxymI+0BnjEkTr7TC6v26IcFQcmJ8kgaCbLre33gkO4XbYx0BLHuFkrO+MwqSQtx8gX8HjXky7BiqTTtuVADJ3GMqR42A3cVaVhyM2bPk2Tem8nS0nQOqtt5KIDLiHAJsjKNjak88N5o+dB7n0JtniKtDFJISD3JkMhyB82z9yvPGfydAt3+66eqhC39WrcrEZO/iRyKQl3H/oKHjVO56akcYni2ChcXUxSS9tSrimyjeMoi15Y4n45Bo6GLoMpsS7linGKwr2aoV9YYueAP3aBd+nbecLJKDKACO/NJLhRoG5XZYzZq/aTf50CnedN3O728cce3jgS1wKyukcacc9tO1I9UaBEYNj21Z1Z1Xfw7bYja7ed5HUhCy27OzE5ZyrQQlrZzYbEPWP1K16x6jzjYbaTFQSG3AUsqEEe1BiRK7H2hVPkgDkgaDX0qgKyblyIIVvBmapH4975SOar2rFZHLXeWOgAj2CjZxieWQvOjoI1Fu0I4VIwcQseIVndlXLjPAHAI+if8nhnO63JkWKV0EEbRkMsUbRAOQ10/6UgAIPBBGTfWdf1GSPeCPFeZWKvF7Q0kSMbErDIpECSWj8sSqNVsuvetbOAdOxFvDZdmYkLJbMzO4XFpVdzkESu4WUClawGB6N0+XeyyLt2cbSKeGBTETh24xg4DgqzBAckPKkySObZsRx1zcTMZZMWUxpLuJEHlojN29xGzXWKwLHCCt/4MhHBF7H03Ey7aTtuY0CSO5U5EkkIChAr9NIHUBKXIDFQoXQDzqYtw7xlgnTm7sLA/prIhdIaBU4qkarS0SWJPJNBmdv0/c7ncxSZsW3PT5ZkVLVV3DRukgwsAVI+Vebdv7CbfYNLFAIyse5i9j7Yg4zgKWpfaVLEwSNflWqqYqdbrcloXmKkFjvFdKayiTIweKxdH+oSU4iwC1+dCGeDctL2mWElVnjmsFFmS+6BS8ooSOQE+SASKFEDNhu4JgHQ/0c7VEWoiGZ6VwpxcckMrockchgVLremcfp0lGO4V/YbCqe8PcfdjkpavBxVEPH7zzrrd7VVgEvZjcSCtwp5QWbdWjJKhBJmCTZjLMfGerOmbudVQIqCNcYzE/DRGhSFibIori4DGitoTbAOdi8fauEFR5AjZyR7qJ7avUwBuyrE/FXxoiDrjBghljIA4ZUkPPHDqSTGR+X/tpqm1ikOYCk5e4qQbZTRBrglSKs8ivjVO76JlJ3EkdGJBPNi6AJAN42AAR9J8lSQDoAB12ZipvbRxm/1C7yBqr5wjVfJ4LX9tdyeq0EnaRoppFoOolVGDEWKRzyCOR7j/AH0bL02YgMs5WQHn22jj7GMsa4+UKm+fxpSkajcksI7Sm7YZSV48qHAYCxdrgtnwxs6D3qfW94klxxJ26rGRJSbrz3IVlWgQbBA/tXOg2DsY1LinI93Fc/xka/iyfvrN790WWTPt+9WqQZRhwVICtbCKc1S3mCOOB5066T1IyKS4a7B/wmUYkcU1sr+PIPyPHGgZa4lchSQCxAJxFWfwLIFn8kDXeq54yykBipIIDLVr+RYIsfkEfjQZYdX3AnmMkkcMClQsYjDzLa+ThIyrkbpmFcjjnTHYyMyuwimogDJ5CHfnyF+lF+bUjjwL0oPTJMn7c5YZvZhbtqGB9/ektkyJYmkiDWOTV0w6PDJIlpuQVsgsiMR4FlXlLmQ/HcyK8fST4AbY7Uyz2ArRg24U/pXyOXZctw4PzQVTYysY6dQdCQTd5reQXiWqo7+rBQKTLm25Y3RJHGidj0+OFcY1A8WfJNChbHk8cc/GrN1uVjQu7KiqLLMaA/knQc7nerHQY8twqgWW/hRya+T4HzWs51/cyd8WzLBGVa7KrY5NhffMwr6OIwOWyPC0bjfdxR/SmTKQoJN1IpXEMQFWmTIklwVjQKBYJK37ithtFcowN7aJi3dkYs0rqF5JbwgcX8U0KkCq0HY6bGsi7qdli97MqO3hnFCyWoyEcHzVKq8L7lnqJSWBsPlIsNngNIXoRoObCnyfAIYkEjKJj6kVUPeC5HD2kEks3kBefYoAyNeSVq3C2H6b6RJJJE8zlxtS4H277IFbFV9mESMYhX7g5+TYaQ9NQQiMJYWmC3WTBs+T824sk+bN+Tpb6bmwj3BZiVjmcFj4JVVMrBfgGYyH/wCwGqfUW5kacIGaPbpEzzuLHDcUGU+Qgb8gyIw+g006BFH2AYmDxyNJKpA4YSyPJ8/Hv/voM9sdm8UjPJ7u4Nqki48BzJNLJXPJ7k4N8ftHxq/rUUC9hgQsUqFMqNqAO7FIrckMkgsf8ZP7dMeqdbVNzDAwBDKZGsXVSxRx1+e7IvPxV6r23Qg36cpZhBMJISRxgUKhfsaVnQ/2PFjQU7nYJuY5WVllyTGQC1uWPBoyPlRfuHPIdWB8Eq+ndQ3C9yCQ/wBUkYZXiZf1XgJxSRW4Eh7YGaMMiWyDe5EJnRZEiKSE4JhLERY9ghdva3HuCKCob4wFH9StG9S2XdZJ9sylrZc0o01hcjzTL7MHXzVHzGugp616YQIXQuCj5gBVe1JBkUhiC6Fv1CMssrKnKtFdF6hAIo17sbdwkA21M3Ht/UYsGxI/TJsAUBQ4V9P9XznLvQquLYsvuGPu4ORBUWpU0+AHNM48Nt/0WNIJgkeSsh/RK5pfFEQsa4q8VoH7E6AObojRSt2VlSOQ5N2WjvKyTw4BUA1QDMpFjECtebmPeJJx3ZEAPKyRWeT5TsL8V4vn7/NXSfUKbeId9lEd0JUDGNWrlWPJhI+VZUUfzYDDc+rYlkCBJJLAIaLGQGwD9KuX8G/p8c+NAiXuwu0hVFcVXb227nYhqFM2SAnn5BrzQrRnRun79WYu0bZ3TyKqsh4/7GMHIefMwP3HGtJ/UFktF93wr2vg0b4JH80fjSLf+oJ1AD7ZogeGZpI65sBQ3eQ5H8GxX8WDHcwRxdt5maRk4SxZaQg2RGigGQqCAa4F1QLXnN3v5d2jtNAYoo8WCystAk8M0KXJLQBpCVDmgFP1Ajaen5Sco/YzG+/Nckig+RGHlfEHgeVr7Npy6xbLbkgWLBZmIBdz+93Pkkgc8t4AB4GgEiqHY1LE2OJUq7rfb5P6jnFIxVkqPYoOKgigU8ue+cJMVQcrFFTreaurSUeWRYg4RnVAz80tKTbF6nleeMbhViieQCKJtu5lmYchlBa1RSMi7RigLITi2i9BD77vkNjEGPu8PK4jArx7Y44wB8ZOx+oE6Cn1Iq7bZdteZJnjgU3izySPV8D/AFM5ABoBuKvQvQekLHFuptwVETsjAg0gh26gKRZNIRHnyTYbknzrzqu67m6U3ckbPEiiv0jIAMvuZmRWZV4CoSzY/uu9as67cbeIdtGAQtahFgxbvFh5xSFTVfuaMffQAunZTcgn3PsY5iyi7l7k5drqyMpFP2A+16s6Z6czkkdCFRdwjiM84tGCji/8ssPbcj4a/IOmnp7qUe4E0hJdoZZ48jxcZfMCqHAFJyPKEfcnn0g+PcQmycWH/wCmo27i75Oe3JPj6wPgkgL0fpUu13TFbaF6ikBf5UAQyqCfqMZEcg4JKBqPFtesR+6sR70AHxmULXGx/wBSOcfsQx+NARktkC1LPIxVqsrKMTEf7IiNXj2nTLp/Ue6xjlQK2N4n7ilkHPkAkHL5WRD86BTNtXjdpEmxdkzYt7fYPDMrUCQoFhsSOaYKCmnEfXox7Wa3Wg+AJA+C3FnAOCpb9pBBqjq7d9MVqbEM6KQuRNHiqY8kj88nlvuQcV0/bBZskHs7xCiU8xSeBGXX3REigkosEDtNeMZ0G5k3BePKBo3PBBJtWH2yW6sfuo19j40Hs5ZJvZudqEIvnNJIz4qiafn8oPH8XwskBMlVC5QSO64qRixyt+Q2DLTXYFi+G1X/AM8TAIrKgk+zcLOPjtyglQ3zgws/YD3aCzddeXbD9aNkS+JEGSY/BJHKfAoj54vmm0ModQykFWAII+QRYP8AtrG7HfssxRCYmL1iwC2T4uI/psa5PadGbziRROzQGhfmvjj/AMrNaDrXjeOPOvdTQfNN50dJJ2hl2yAxqtmOpL9o4XuIoRQpFPMWRaxT3Aka/ozqMRAoSAknNyS87V9QJbJuBfcYksBwCtNpP6l65FDIi76BpBKSscSFphIRyahEYDGuffZH7b51RH1RwxcRuJSCzvKo7mAbwEyZNtBxWTsMqbi7lAbvWD66ZZJkdqeMvhGpyAZyG+lLydVAssKyAPuEbNgZF19VIknbvlA7Ax0I0oe7Cz72AamkJxQcFlJOXXUt2u624ljjYO7rCocXkC4tfNYWA0gHlY2U8igFm06NNK5kkLLhG/ZU0qh3Zx3DGvGdANZHAlrypZrOsGHY7eO1eRII1WNDZQFaVSxxNuSVAHuYn6FLHnQwx9tALZsVAsm2ND5PyTrLbjqrncM8otIltIwRikvJJkejbLGQxI9kYP72IOgC3HUtxGvblJfcSBtw/FrtRX6YCBqIjwzNlrdR8yKQ79DQsuyQv9TFiRZISmKhefkKoyP7mzY8sdZ/08u4leSSaMNmFM6KvPalWTGOmY04TtM4u8e2osp7td1fYtJGYo8UVy2bV4U2W9tiyzGj44LG7rQZzqHVpt9t2jiVVWWScC1yMm1iGLUPvJIVXnwrHixrSenv/wALEKqkA/24/wD41nengCXuRFgirFtYRfFMVkeQiyGbtgSZEcg1wQdbIHQKd/0BZJGlJAciEKSPpEUvdA8+C9X/AAPtqvpW4MRETKQGn3FMfFF2lWrHIKMeb4x/2q38xnnMIClI2s2eSRCSRiTyAZoT4IF8/Ghv6pX2qKaLxR7dg37Xd7TAGqAcWmXipL0HPqX05wzwk959zFPHk3sSaNKvgWBIidtvN5E/JsTo+/2+2ncqzxRuJGaEj/DZWjGTKLxUq4xbgAHEkgRqmr2e0KxIklOUCi68lfpaj4PAP4Os/wBUaJ54mVeDLIjyLauso7cQCsKYMQLqwGRTwwrQMN86b7ZOdrIj9xDgwNqSOQrVziSMWXzRYaV9O6zvlWEPtmYBFVwRbs3ABzBxDVYNjHIE5KjK+vG6620nkhaHNrRzKAqd2JrVSzABO4rgx+4qDcf0hiUbbL1PBLG5c9rHh1k9uIJxs3+0nizVeGCkEAK+nBJ8y0MkEsi2xXNcwMQGDgLZ4A9wV6FEV5um9KwSRGKdBuFux3VUkH8EKK+9jnk6U7X0zJF7tnuSY8CqKzllCk+ATmtr5Vq+KYPkWBLdD3My3NMVNlgkbsovGgQ6FXQEk+xmlA+5+A92/p9dvF22iG4S8UCoMo1I91mSUijQ+gLzfHOuul7XZSOHQdx1LBWkLyYG+VV3LKp4+lSDQ8caD2XpGR0A3HZA54IbcSX+09/cFh4ux2zz4NeTtj6QWN8u6xI+cUVvyLVQEB+0YS/m/Ogq6zvI2kwMu6Yk2IYPYWAFH3gKxW/LBwAfkUdDp0fcsgSJY9mC2RcgSyRimQYsWIaZl8u1hQaAfk6ddI6CsBZ8meRzbuxPJ/4boAeB5IAAs1oiTqiBwlSWTViKQrfH7wmI8+SdBR0n0/Ft+VXKUrTTOAZZOb90lAtyB+OBpZ6qkaQRrHPjGXZXWIjuSuBxCH57Q4Yu3kKp8cnV/qWRpl/poW98gtsWIKx35LqQURiCCQcmAYLRt0C6V6ZQOiBGEUIIJYBRI+QNKg+mO0BIoA4x1a5ZB10z0thug7EsEDOSVrPcStk735IChQAeFAjANoaJ6r+sSXAECSRp9NtK3dQkA3wpkVEIPmnvjE6ePMAcbGRBIW+SBVkD5qx/uNZDfbqaBYpphavuYiYibYF0kNXdeyRkA/EX5GgfbKMbaBFf3MWCe3yxZzXmrAyJP2AY6AmVf6vbNCSFWXcRSDmiZI+8T+feg/Fsa0x650tp1CigKfk/BZTHY/hJH/vWs/D6p7BlGH6cW5cStib96zygKOBYUQ/+MjyNBousyqicplyStcUyxu4OX7foq/zpDL1OVJHZUV8Z83AXI4KtOU5Hu7DwsKsks4F60PVgMFerwdSfwpOLn+AjsdDbXYxROis9yYRKB4tkSUBhXyyhgefC1/IG9N6gsyZrVZMODYOLEAg/IIGQ/BGqt/0lJEmAAVpkxY18hSFYixZF+eDwBfArPenQkDllXESH3muGVmJhl44U8lHFA5ksePcdXt9wsihlNg+OCP8AyPI0Ga6btWdf6iVjHLCzZnJQrlFos/tOJxtGYCmADAUIyvnTiTLgoKRMtGCUWoOVuqnkUA2SkWrDID2qO246fI0btFKQWYlkkoAyrQHuoAdxQADQojEj5Creh9NRDLt2TExyF4wrMFMTOzRsgukK8xmqNob4YWAnWt3uI97Fe3jeM2FcMyMTlax5coSQeI5MVLLasGIVdcjWAaIseD5GkEkqbkNfcCsRHLC4sFW4vG7Xk4kqeCDYOPD6GIKoUeFAAsk8AV5PJ/k6DvU1NTQZHrkG4L5iHOQcRgnJAxFgBVC+21BZ5mADC1VqUavT0pI5DTSr7nLyJGlKWNHK3LMzgqFVmNKt4qpCldPqaDL7j077QhRWZ24AsRxKDebMKaSQcEFjkXJK4DJgz6duYu0D/wBnDwsrhVXgFSy1QCgErYAFeLGmuqpdqjY5KDiclv4YeDX3H3+NAh6luhIcnFxjmKN/arFRk00l8iNOKyFAgmiWjpBvvUka7eftwd6JIcGYqwbcTSyMqQqoAIDSOWPkgNWPN63W72KyYhroMGK/DV4B+4B5r7gfxrz/AJuisHtpYfMHEcPjjl4+rA435rjQAbfars4GIt5HfN2J5kmcqtk/tF0KHCqABwuuY+sPIqYKKamMjAhOyPMlXxlRxW7ohjwCNN5YVYFWAYHggiwR/B1Vv9mJY2jYkK6lTVXieCOQfI4/voMz/wA4jdpEqKP1HY5LYCq4kUHjy3Z7gu+GX8rrRQ9UjOAU3nlhXyq+XH+jke7x7l/zC6x0SP3WLVk7SqOAkVAFFqqBIskcn2jwooh9hGcrUHJBG35QZe2vt7z/AL6DNLuC7buaFSC+1Dow+qz3AhC/JcRhvINCIVd6763AIFhiQYrup0gY+e0Bt2wKmv2tCtWKJbWnSIC6AFmzQ8mgP/QAf2Gudxtw4Ab4ZWH8qwYf+Y0C6LqEhzZQrqEZR+z9eN2QrRJOLtQHmsT5sa96TLG4WU4CWZecSRnj4tT+5VoG7K8i+NWbvoytG6qSpaRZQfIWRWRwa+2aAkcXZ8Xrp+hwlWXtqMn7hK+1u4f35qQwf/Vd/Ggvm2Ks6uR7lVl/BVqsEeCLUH+35N4zdeoN2ikN7Mww7uIbsyeXWj9aphIfzHgRkeDuY0oAWTQAs+T+T+deSwqwpgCLBoi+QQQf5BAIPwQNBi9h1ldu2e4gjWQsIy0MYFlkZ1YsHp43wxV+PddheQD39eIE7ggneE44usbDzx7s1QLTcH3ED5rTLf8Ap2J4gixpSqVCMPYyE2YyKNIfih7aUgcVobZ+k1QEdyQURTo7K5A+nuEGpWUADNhkygBr5yA49eiFBiVcixGRbkX5VFsv9/ZekcfrVjOYgiSmgaR0XBboszSSKxqj7e2psEc6IPo1HBSUKYwwYBRiGPPJjoqji/8AEiKFrNgDgsJvTcMsQinVZ1HgyIlrXiiqgAj4IAI0AvV2naMyR7qOKEAtkkXcYr982fAfn28ffjVPRl/q0/VE7xA8GXBBJwP2RAB46/zEg2fPwzl6MGjSPMhFAsKqDIggg8L7eRfsC0eRWg4I92CYwI0Xj3m3wFm6LMWlc/5mCKp+H8aADpPp2QTnuX2w3cezSvICO0iIAP0oV4tgCzBDVKANYxoHi/wPnWY64m5tXEZkcf4aIQVjPIytgA0pB+txgg8BjxJanR9wu3jQP7zJk5yJC/IFk2VU0SPLkUxObNoBl2bwSSbmQh91Papd9uCFRdXxYQWx8FjYFWTo+Pprz7aASkl+5HM2XBFNnjQHwDhXH/146zsmbGNmJMpEAPz2sc52NAAM6oUsDg41V1oZL70u4IJiSWVgAeWkSOKBVA+fcJhX3I0GlnnVFZmICqCxJ+ABZP8AtrMb7pSnYS5hg25cSY8A92RkCJz45xU3+dd9S6I3YYOwOcYjf5DGaYGcV8KRSj7D+NXN0xpPfj/+dWTEjwkdRKRdUPZ3R/Jrk6AraddjllG3oEtB3D8gjMxuteOGFeTrnqO1Ek0To+Jjkwb/AOVq582AU48CRj8aol9Osk3fiILBmYKeLDMWaO/kEyytZ8N2/IXTSPpoDFgSLk7tcfVhgR/H7v50Ga6G7IASC2G6m20vcFHF5rRh5yGTLQ49kt/tFsdozlSYr9k5doiadMw3cRhdNTOZF5phjXGLFvN0xGLkg3IoVqJF14NXQYX9Q58c8CiFjA5+aAJ+TX/+n/fQZvp0zzxtFJaTIwlRm55zJ8cGkcNEQDytEGnGmGw2bsB3lKvGxZHDWcWNlMvJA+k2PcArcHhWjRAkEgEi6Nci/NH411oAxsis2aUA/wDiL9yBSuP9XAU/cVz7ACZqamgmpqamgmpqamgmpqamgmpqamgmpqamgmpqamgmpqamgmpqamgmpqamgmpqamgmpqamgmpqamgmpqamg5MYJBoWLo/a/PP9tUbLZiONUNEjkmvLE5Fq/LEnU1NAQRr3U1NBNTU1NBNTU1NBNTU1NBNTU1N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3549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57625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Hypothesis: </a:t>
            </a:r>
            <a:r>
              <a:rPr lang="en-US" dirty="0" smtClean="0"/>
              <a:t>If ___________________________, then __________________________________,</a:t>
            </a:r>
          </a:p>
          <a:p>
            <a:pPr marL="0" indent="0">
              <a:buNone/>
            </a:pPr>
            <a:r>
              <a:rPr lang="en-US" dirty="0" smtClean="0"/>
              <a:t>because _______________________________.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Materials</a:t>
            </a:r>
            <a:r>
              <a:rPr lang="en-US" b="1" dirty="0"/>
              <a:t>: </a:t>
            </a:r>
            <a:r>
              <a:rPr lang="en-US" dirty="0"/>
              <a:t>4 magnets, a paperclip, a wooden tongue depressor, small washers, 2 cups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IV:</a:t>
            </a:r>
          </a:p>
          <a:p>
            <a:pPr marL="0" indent="0">
              <a:buNone/>
            </a:pPr>
            <a:r>
              <a:rPr lang="en-US" b="1" dirty="0"/>
              <a:t>DV: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0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QOD </a:t>
            </a:r>
            <a:r>
              <a:rPr lang="en-US" b="1" dirty="0" smtClean="0"/>
              <a:t>#</a:t>
            </a:r>
            <a:r>
              <a:rPr lang="en-US" b="1" dirty="0" smtClean="0"/>
              <a:t>39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Draw a diagram of the charges on a balloon and a sweater after the balloon is rubbed on the sweater.  (Show the + and - charges)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01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Stations – 10 min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u="sng" dirty="0" smtClean="0"/>
              <a:t>Station 1</a:t>
            </a:r>
            <a:r>
              <a:rPr lang="en-US" sz="4000" dirty="0" smtClean="0"/>
              <a:t> – Water Pan </a:t>
            </a:r>
            <a:r>
              <a:rPr lang="en-US" sz="4000" dirty="0"/>
              <a:t>C</a:t>
            </a:r>
            <a:r>
              <a:rPr lang="en-US" sz="4000" dirty="0" smtClean="0"/>
              <a:t>ompass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u="sng" dirty="0" smtClean="0"/>
              <a:t>Station 2</a:t>
            </a:r>
            <a:r>
              <a:rPr lang="en-US" sz="4000" dirty="0" smtClean="0"/>
              <a:t> – Bag O’ Stuff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u="sng" dirty="0" smtClean="0"/>
              <a:t>Station 3</a:t>
            </a:r>
            <a:r>
              <a:rPr lang="en-US" sz="4000" dirty="0" smtClean="0"/>
              <a:t> – Magnetic Fields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4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935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DFKai-SB</vt:lpstr>
      <vt:lpstr>Arial</vt:lpstr>
      <vt:lpstr>Britannic Bold</vt:lpstr>
      <vt:lpstr>Calibri</vt:lpstr>
      <vt:lpstr>Office Theme</vt:lpstr>
      <vt:lpstr>QOD #38</vt:lpstr>
      <vt:lpstr>Magnetism!</vt:lpstr>
      <vt:lpstr>PowerPoint Presentation</vt:lpstr>
      <vt:lpstr>PowerPoint Presentation</vt:lpstr>
      <vt:lpstr>PowerPoint Presentation</vt:lpstr>
      <vt:lpstr>Magnetic Lines of Force</vt:lpstr>
      <vt:lpstr>PowerPoint Presentation</vt:lpstr>
      <vt:lpstr>QOD #39</vt:lpstr>
      <vt:lpstr>Stations – 10 min each</vt:lpstr>
      <vt:lpstr>Bag O’ Stuff Activity</vt:lpstr>
      <vt:lpstr>Magnetic Field Observations  (Answer the ?s - PQPA)</vt:lpstr>
      <vt:lpstr>Build a water pan compass</vt:lpstr>
      <vt:lpstr>Making an Electromagnet</vt:lpstr>
      <vt:lpstr>Testing an Electromagnet</vt:lpstr>
      <vt:lpstr>PowerPoint Presentation</vt:lpstr>
      <vt:lpstr>PowerPoint Presentation</vt:lpstr>
      <vt:lpstr>Data table</vt:lpstr>
      <vt:lpstr>Power Conclusion</vt:lpstr>
      <vt:lpstr>QOD # 81</vt:lpstr>
      <vt:lpstr>PowerPoint Presentation</vt:lpstr>
      <vt:lpstr>Measuring Magnetic Strength</vt:lpstr>
      <vt:lpstr>PowerPoint Presentation</vt:lpstr>
      <vt:lpstr>Data Collection:</vt:lpstr>
      <vt:lpstr>Create a graph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QOD # ____</dc:title>
  <dc:creator>ARathjen</dc:creator>
  <cp:lastModifiedBy>Angela Rathjen</cp:lastModifiedBy>
  <cp:revision>36</cp:revision>
  <cp:lastPrinted>2014-03-12T18:48:50Z</cp:lastPrinted>
  <dcterms:created xsi:type="dcterms:W3CDTF">2013-02-28T20:21:07Z</dcterms:created>
  <dcterms:modified xsi:type="dcterms:W3CDTF">2015-03-27T14:35:05Z</dcterms:modified>
</cp:coreProperties>
</file>