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90" r:id="rId2"/>
    <p:sldId id="279" r:id="rId3"/>
    <p:sldId id="277" r:id="rId4"/>
    <p:sldId id="293" r:id="rId5"/>
    <p:sldId id="395" r:id="rId6"/>
    <p:sldId id="398" r:id="rId7"/>
    <p:sldId id="302" r:id="rId8"/>
    <p:sldId id="411" r:id="rId9"/>
    <p:sldId id="368" r:id="rId10"/>
    <p:sldId id="364" r:id="rId11"/>
    <p:sldId id="355" r:id="rId12"/>
    <p:sldId id="365" r:id="rId13"/>
    <p:sldId id="375" r:id="rId14"/>
    <p:sldId id="303" r:id="rId15"/>
    <p:sldId id="305" r:id="rId16"/>
    <p:sldId id="374" r:id="rId17"/>
    <p:sldId id="390" r:id="rId18"/>
    <p:sldId id="371" r:id="rId19"/>
    <p:sldId id="406" r:id="rId20"/>
    <p:sldId id="373" r:id="rId21"/>
    <p:sldId id="409" r:id="rId22"/>
    <p:sldId id="399" r:id="rId23"/>
    <p:sldId id="354" r:id="rId24"/>
    <p:sldId id="400" r:id="rId25"/>
    <p:sldId id="401" r:id="rId26"/>
    <p:sldId id="410" r:id="rId27"/>
    <p:sldId id="280" r:id="rId28"/>
    <p:sldId id="405" r:id="rId29"/>
    <p:sldId id="299" r:id="rId30"/>
    <p:sldId id="301" r:id="rId31"/>
    <p:sldId id="404" r:id="rId32"/>
    <p:sldId id="407" r:id="rId33"/>
    <p:sldId id="408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C4CEA9-5637-4694-A1BD-102C13DD8975}">
          <p14:sldIdLst>
            <p14:sldId id="290"/>
            <p14:sldId id="279"/>
            <p14:sldId id="277"/>
            <p14:sldId id="293"/>
            <p14:sldId id="395"/>
            <p14:sldId id="398"/>
            <p14:sldId id="302"/>
            <p14:sldId id="411"/>
            <p14:sldId id="368"/>
            <p14:sldId id="364"/>
            <p14:sldId id="355"/>
            <p14:sldId id="365"/>
            <p14:sldId id="375"/>
            <p14:sldId id="303"/>
            <p14:sldId id="305"/>
            <p14:sldId id="374"/>
            <p14:sldId id="390"/>
            <p14:sldId id="371"/>
            <p14:sldId id="406"/>
            <p14:sldId id="373"/>
            <p14:sldId id="409"/>
            <p14:sldId id="399"/>
            <p14:sldId id="354"/>
            <p14:sldId id="400"/>
            <p14:sldId id="401"/>
          </p14:sldIdLst>
        </p14:section>
        <p14:section name="Untitled Section" id="{5A1A344F-3565-498E-85D8-8A305658A31A}">
          <p14:sldIdLst>
            <p14:sldId id="410"/>
            <p14:sldId id="280"/>
            <p14:sldId id="405"/>
            <p14:sldId id="299"/>
            <p14:sldId id="301"/>
            <p14:sldId id="404"/>
            <p14:sldId id="407"/>
            <p14:sldId id="4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4671" autoAdjust="0"/>
  </p:normalViewPr>
  <p:slideViewPr>
    <p:cSldViewPr>
      <p:cViewPr varScale="1">
        <p:scale>
          <a:sx n="98" d="100"/>
          <a:sy n="98" d="100"/>
        </p:scale>
        <p:origin x="8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F0ABDE-BB37-4A0A-B630-2612A13C1098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85F6B2-3614-4C4A-B98F-B302CF966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64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B8092B-CDD3-4266-85A8-8B2F6C938B0F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495F45-C626-439B-9F95-5CFF56EEF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5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32296-2ACB-45A4-866D-D85052E262E4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EE444-F2C0-4B74-A0EE-D2C4916289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32296-2ACB-45A4-866D-D85052E262E4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EE444-F2C0-4B74-A0EE-D2C4916289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32296-2ACB-45A4-866D-D85052E262E4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EE444-F2C0-4B74-A0EE-D2C4916289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32296-2ACB-45A4-866D-D85052E262E4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EE444-F2C0-4B74-A0EE-D2C4916289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32296-2ACB-45A4-866D-D85052E262E4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EE444-F2C0-4B74-A0EE-D2C4916289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32296-2ACB-45A4-866D-D85052E262E4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EE444-F2C0-4B74-A0EE-D2C4916289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32296-2ACB-45A4-866D-D85052E262E4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EE444-F2C0-4B74-A0EE-D2C4916289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32296-2ACB-45A4-866D-D85052E262E4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EE444-F2C0-4B74-A0EE-D2C4916289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32296-2ACB-45A4-866D-D85052E262E4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EE444-F2C0-4B74-A0EE-D2C4916289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32296-2ACB-45A4-866D-D85052E262E4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EE444-F2C0-4B74-A0EE-D2C4916289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A932296-2ACB-45A4-866D-D85052E262E4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88EE444-F2C0-4B74-A0EE-D2C4916289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100000"/>
                <a:satMod val="150000"/>
              </a:schemeClr>
            </a:gs>
            <a:gs pos="100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932296-2ACB-45A4-866D-D85052E262E4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88EE444-F2C0-4B74-A0EE-D2C4916289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YjxAUb1W-Rw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Sources of Light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cs typeface="Aharoni" panose="02010803020104030203" pitchFamily="2" charset="-79"/>
              </a:rPr>
              <a:t>Luminous-</a:t>
            </a:r>
            <a:r>
              <a:rPr lang="en-US" sz="3600" dirty="0" smtClean="0">
                <a:latin typeface="Calibri" panose="020F0502020204030204" pitchFamily="34" charset="0"/>
                <a:cs typeface="Aharoni" panose="02010803020104030203" pitchFamily="2" charset="-79"/>
              </a:rPr>
              <a:t> Objects that generate their own light</a:t>
            </a:r>
          </a:p>
          <a:p>
            <a:pPr marL="68580" indent="0">
              <a:buNone/>
            </a:pPr>
            <a:r>
              <a:rPr lang="en-US" sz="3600" dirty="0" smtClean="0">
                <a:latin typeface="Calibri" panose="020F0502020204030204" pitchFamily="34" charset="0"/>
                <a:cs typeface="Aharoni" panose="02010803020104030203" pitchFamily="2" charset="-79"/>
              </a:rPr>
              <a:t>	Example: Sun, Stars, Fires</a:t>
            </a:r>
          </a:p>
          <a:p>
            <a:r>
              <a:rPr lang="en-US" sz="3600" b="1" dirty="0" smtClean="0">
                <a:latin typeface="Calibri" panose="020F0502020204030204" pitchFamily="34" charset="0"/>
                <a:cs typeface="Aharoni" panose="02010803020104030203" pitchFamily="2" charset="-79"/>
              </a:rPr>
              <a:t>Illuminated-</a:t>
            </a:r>
            <a:r>
              <a:rPr lang="en-US" sz="3600" dirty="0" smtClean="0">
                <a:latin typeface="Calibri" panose="020F0502020204030204" pitchFamily="34" charset="0"/>
                <a:cs typeface="Aharoni" panose="02010803020104030203" pitchFamily="2" charset="-79"/>
              </a:rPr>
              <a:t> Objects that reflect light to be seen</a:t>
            </a:r>
          </a:p>
          <a:p>
            <a:pPr marL="68580" indent="0">
              <a:buNone/>
            </a:pPr>
            <a:r>
              <a:rPr lang="en-US" sz="3600" dirty="0" smtClean="0">
                <a:latin typeface="Calibri" panose="020F0502020204030204" pitchFamily="34" charset="0"/>
                <a:cs typeface="Aharoni" panose="02010803020104030203" pitchFamily="2" charset="-79"/>
              </a:rPr>
              <a:t>	Example: Windows, mirrors, moon, anything you can see 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Transparent materials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Light is able to completely or almost completely pass through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</a:rPr>
              <a:t>Ex: Glass,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50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Translucent materials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Light is mostly able to pass through but is blurred or fuzzy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</a:rPr>
              <a:t>Example: Frosted glass, 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66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Opaque materials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No light is able to pass through and is either reflected or absorbed</a:t>
            </a:r>
          </a:p>
          <a:p>
            <a:pPr lvl="1"/>
            <a:r>
              <a:rPr lang="en-US" sz="3200" dirty="0">
                <a:latin typeface="Calibri" panose="020F0502020204030204" pitchFamily="34" charset="0"/>
              </a:rPr>
              <a:t>Example</a:t>
            </a:r>
            <a:r>
              <a:rPr lang="en-US" sz="3200" dirty="0" smtClean="0">
                <a:latin typeface="Calibri" panose="020F0502020204030204" pitchFamily="34" charset="0"/>
              </a:rPr>
              <a:t>: wood, </a:t>
            </a:r>
            <a:endParaRPr lang="en-US" sz="3200" dirty="0">
              <a:latin typeface="Calibri" panose="020F0502020204030204" pitchFamily="34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22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Law of Reflection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When a wave is reflected from a surface the angle of reflection is equal to the angle of incidence</a:t>
            </a:r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0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Angle of Incidence and Reflection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Angleof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2140" y="1447800"/>
            <a:ext cx="7648574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Diffused Reflection 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Calibri" panose="020F0502020204030204" pitchFamily="34" charset="0"/>
              </a:rPr>
              <a:t>Reflection of light from a rough surface (cannot see a reflection)</a:t>
            </a:r>
          </a:p>
          <a:p>
            <a:endParaRPr lang="en-US" dirty="0"/>
          </a:p>
        </p:txBody>
      </p:sp>
      <p:pic>
        <p:nvPicPr>
          <p:cNvPr id="5" name="Picture 4" descr="Diffus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895600"/>
            <a:ext cx="5867401" cy="3572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Regular reflection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Reflection of light from a smooth surface (you can see a reflection)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95600"/>
            <a:ext cx="4229100" cy="384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7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Laser Pointer Reflection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u="sng" dirty="0" smtClean="0"/>
              <a:t>Purpose</a:t>
            </a:r>
            <a:r>
              <a:rPr lang="en-US" dirty="0" smtClean="0"/>
              <a:t>: To compare the reflection of visible light from different surfaces. (smooth, rough, shiny, dull)</a:t>
            </a:r>
          </a:p>
          <a:p>
            <a:pPr marL="68580" indent="0">
              <a:buNone/>
            </a:pPr>
            <a:r>
              <a:rPr lang="en-US" b="1" u="sng" dirty="0" smtClean="0"/>
              <a:t>Prediction</a:t>
            </a:r>
            <a:r>
              <a:rPr lang="en-US" dirty="0" smtClean="0"/>
              <a:t>: What types of surfaces will cause regular reflection and which will cause diffused reflection?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9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531804"/>
              </p:ext>
            </p:extLst>
          </p:nvPr>
        </p:nvGraphicFramePr>
        <p:xfrm>
          <a:off x="914400" y="1784350"/>
          <a:ext cx="7772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Surface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45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Reflection Challenge!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96164"/>
              </p:ext>
            </p:extLst>
          </p:nvPr>
        </p:nvGraphicFramePr>
        <p:xfrm>
          <a:off x="914400" y="1784350"/>
          <a:ext cx="77724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Station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Mirrors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9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Where does light come from?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Sun</a:t>
            </a:r>
          </a:p>
          <a:p>
            <a:pPr>
              <a:buNone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Light fixtures</a:t>
            </a:r>
          </a:p>
          <a:p>
            <a:pPr>
              <a:buNone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Fire</a:t>
            </a:r>
          </a:p>
          <a:p>
            <a:pPr>
              <a:buNone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Bioluminescence </a:t>
            </a:r>
          </a:p>
          <a:p>
            <a:pPr>
              <a:buNone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Any others??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Convex/Concave Mirrors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	Convex	     	              Concave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91" y="2301834"/>
            <a:ext cx="3960195" cy="3886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586" y="2291384"/>
            <a:ext cx="4097214" cy="389665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3200400" y="3124200"/>
            <a:ext cx="0" cy="2209800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00" y="3200400"/>
            <a:ext cx="0" cy="1981200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34200" y="5181600"/>
            <a:ext cx="685800" cy="0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934200" y="3200400"/>
            <a:ext cx="685800" cy="0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3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Refraction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610600" cy="4572000"/>
          </a:xfrm>
        </p:spPr>
        <p:txBody>
          <a:bodyPr/>
          <a:lstStyle/>
          <a:p>
            <a:r>
              <a:rPr lang="en-US" dirty="0" smtClean="0"/>
              <a:t>Refraction- the bending of light when light waves speed up or slow down as they pass through different substances.</a:t>
            </a:r>
            <a:endParaRPr lang="en-US" dirty="0"/>
          </a:p>
        </p:txBody>
      </p:sp>
      <p:pic>
        <p:nvPicPr>
          <p:cNvPr id="5" name="Picture 4" descr="Refra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819400"/>
            <a:ext cx="684035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0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tpub.com/neets/book10/NTX1-18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84" y="1396647"/>
            <a:ext cx="8116455" cy="414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85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Convex/Concave Lenses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	Convex			Concave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72" y="2257424"/>
            <a:ext cx="4178128" cy="40851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57424"/>
            <a:ext cx="4269828" cy="408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droualb.faculty.mjc.edu/Course%20Materials/Physiology%20101/Chapter%20Notes/Fall%202007/figure_10_23_labele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724" y="1828800"/>
            <a:ext cx="9383724" cy="382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5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Refraction Pictures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alibri" panose="020F0502020204030204" pitchFamily="34" charset="0"/>
              </a:rPr>
              <a:t>Receivers of Light – Goal 5</a:t>
            </a:r>
            <a:endParaRPr lang="en-US" b="1" u="sng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What uses light?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Receivers – take in and manipulate light</a:t>
            </a:r>
          </a:p>
          <a:p>
            <a:pPr lvl="1"/>
            <a:r>
              <a:rPr lang="en-US" sz="3200" dirty="0" smtClean="0"/>
              <a:t>Example: Our eyes are receivers of light.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381000"/>
            <a:ext cx="7848600" cy="617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1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5438"/>
            <a:ext cx="7772400" cy="914400"/>
          </a:xfrm>
        </p:spPr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Parts of the Eye: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4929096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Cornea</a:t>
            </a:r>
            <a:r>
              <a:rPr lang="en-US" sz="3600" dirty="0" smtClean="0"/>
              <a:t>- where the light from outside your eye is refracted inward</a:t>
            </a:r>
          </a:p>
          <a:p>
            <a:r>
              <a:rPr lang="en-US" sz="3600" b="1" u="sng" dirty="0" smtClean="0"/>
              <a:t>Iris</a:t>
            </a:r>
            <a:r>
              <a:rPr lang="en-US" sz="3600" dirty="0" smtClean="0"/>
              <a:t>- the shutter of the eye that enlarges/ shrinks to allow more or less light in</a:t>
            </a:r>
          </a:p>
          <a:p>
            <a:r>
              <a:rPr lang="en-US" sz="3600" b="1" u="sng" dirty="0" smtClean="0"/>
              <a:t>Pupil</a:t>
            </a:r>
            <a:r>
              <a:rPr lang="en-US" sz="3600" dirty="0" smtClean="0"/>
              <a:t>- the hole that light passes through to get into the inner eye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light?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572000"/>
          </a:xfrm>
        </p:spPr>
        <p:txBody>
          <a:bodyPr/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Electromagnetic waves/ radiant energy</a:t>
            </a:r>
          </a:p>
          <a:p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Electromagnetic waves are waves of electricity and magnetic energy given off from a charged particle (photon)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7772400" cy="6355560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Lens</a:t>
            </a:r>
            <a:r>
              <a:rPr lang="en-US" sz="4000" dirty="0" smtClean="0"/>
              <a:t>- focuses light that enters the eye to form images on the retina</a:t>
            </a:r>
          </a:p>
          <a:p>
            <a:r>
              <a:rPr lang="en-US" sz="4000" b="1" u="sng" dirty="0" smtClean="0"/>
              <a:t>Retina</a:t>
            </a:r>
            <a:r>
              <a:rPr lang="en-US" sz="4000" dirty="0" smtClean="0"/>
              <a:t>- where light is transferred into a signal to be sent to the brain</a:t>
            </a:r>
          </a:p>
          <a:p>
            <a:r>
              <a:rPr lang="en-US" sz="4000" b="1" u="sng" dirty="0" smtClean="0"/>
              <a:t>Optic nerve</a:t>
            </a:r>
            <a:r>
              <a:rPr lang="en-US" sz="4000" dirty="0" smtClean="0"/>
              <a:t>- carries the signals from the retina to the brain where it is turned into an image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youtu.be/YjxAUb1W-Rw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Photocells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6464"/>
            <a:ext cx="8382000" cy="4929096"/>
          </a:xfrm>
        </p:spPr>
        <p:txBody>
          <a:bodyPr/>
          <a:lstStyle/>
          <a:p>
            <a:r>
              <a:rPr lang="en-US" sz="3600" b="1" u="sng" dirty="0" smtClean="0"/>
              <a:t>Photo-resistor</a:t>
            </a:r>
            <a:r>
              <a:rPr lang="en-US" dirty="0" smtClean="0"/>
              <a:t> – Uses a semiconductor to sense changes in light.  Used in nightlights, cameras, street lights (to sense when to turn on). </a:t>
            </a:r>
          </a:p>
        </p:txBody>
      </p:sp>
      <p:pic>
        <p:nvPicPr>
          <p:cNvPr id="4" name="Picture 4" descr="http://www.me.umn.edu/courses/me2011/arduino/technotes/photocell/276-16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62400"/>
            <a:ext cx="2962275" cy="203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729" y="3429000"/>
            <a:ext cx="357090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7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12064"/>
            <a:ext cx="7620000" cy="2002536"/>
          </a:xfrm>
        </p:spPr>
        <p:txBody>
          <a:bodyPr/>
          <a:lstStyle/>
          <a:p>
            <a:r>
              <a:rPr lang="en-US" sz="3200" b="1" u="sng" dirty="0" smtClean="0">
                <a:latin typeface="Calibri" panose="020F0502020204030204" pitchFamily="34" charset="0"/>
              </a:rPr>
              <a:t>Photovoltaic Cell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</a:rPr>
              <a:t>– </a:t>
            </a:r>
            <a:r>
              <a:rPr lang="en-US" sz="3200" dirty="0" smtClean="0">
                <a:latin typeface="Calibri" panose="020F0502020204030204" pitchFamily="34" charset="0"/>
              </a:rPr>
              <a:t>Creates </a:t>
            </a:r>
            <a:r>
              <a:rPr lang="en-US" sz="3200" dirty="0">
                <a:latin typeface="Calibri" panose="020F0502020204030204" pitchFamily="34" charset="0"/>
              </a:rPr>
              <a:t>electricity when electromagnetic radiation hits it.  Used in solar panels.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1026" name="Picture 2" descr="http://images.wisegeek.com/solar-cells-on-black-roof-of-hous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71800"/>
            <a:ext cx="6096000" cy="364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1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Electromagnetic Spectrum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 descr="ElectromagneticSpec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47486"/>
            <a:ext cx="9144000" cy="6096000"/>
          </a:xfrm>
        </p:spPr>
      </p:pic>
      <p:sp>
        <p:nvSpPr>
          <p:cNvPr id="5" name="TextBox 4"/>
          <p:cNvSpPr txBox="1"/>
          <p:nvPr/>
        </p:nvSpPr>
        <p:spPr>
          <a:xfrm>
            <a:off x="3733800" y="2010674"/>
            <a:ext cx="2203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ROY G BIV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Light travels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Aharoni" panose="02010803020104030203" pitchFamily="2" charset="-79"/>
              </a:rPr>
              <a:t>Through TRANSVERSE WAVES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Aharoni" panose="02010803020104030203" pitchFamily="2" charset="-79"/>
              </a:rPr>
              <a:t>In a straight line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Aharoni" panose="02010803020104030203" pitchFamily="2" charset="-79"/>
              </a:rPr>
              <a:t>At 300,000 km/s</a:t>
            </a:r>
            <a:endParaRPr lang="en-US" sz="360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338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Transverse Waves</a:t>
            </a:r>
            <a:endParaRPr lang="en-US" b="1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://www.smm.org/mathpacks/images/wav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8077200" cy="423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6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848600" cy="495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Light travels in a straight line 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7400"/>
            <a:ext cx="7010400" cy="4024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2064"/>
            <a:ext cx="7696200" cy="1850136"/>
          </a:xfrm>
        </p:spPr>
        <p:txBody>
          <a:bodyPr/>
          <a:lstStyle/>
          <a:p>
            <a:r>
              <a:rPr lang="en-US" sz="8000" b="1" dirty="0" smtClean="0">
                <a:latin typeface="Calibri" panose="020F0502020204030204" pitchFamily="34" charset="0"/>
              </a:rPr>
              <a:t>Light – Goal 4 </a:t>
            </a:r>
            <a:endParaRPr lang="en-US" sz="8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8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Aharoni" panose="02010803020104030203" pitchFamily="2" charset="-79"/>
              </a:rPr>
              <a:t>When light hits a surface, it…  </a:t>
            </a:r>
            <a:endParaRPr lang="en-US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 smtClean="0">
                <a:latin typeface="Calibri" panose="020F0502020204030204" pitchFamily="34" charset="0"/>
              </a:rPr>
              <a:t>Reflects</a:t>
            </a:r>
            <a:r>
              <a:rPr lang="en-US" sz="3600" dirty="0" smtClean="0">
                <a:latin typeface="Calibri" panose="020F0502020204030204" pitchFamily="34" charset="0"/>
              </a:rPr>
              <a:t>- light bounces off</a:t>
            </a:r>
          </a:p>
          <a:p>
            <a:r>
              <a:rPr lang="en-US" sz="3600" b="1" u="sng" dirty="0" smtClean="0">
                <a:latin typeface="Calibri" panose="020F0502020204030204" pitchFamily="34" charset="0"/>
              </a:rPr>
              <a:t>Absorbs</a:t>
            </a:r>
            <a:r>
              <a:rPr lang="en-US" sz="3600" dirty="0" smtClean="0">
                <a:latin typeface="Calibri" panose="020F0502020204030204" pitchFamily="34" charset="0"/>
              </a:rPr>
              <a:t>- light is absorbed into the material</a:t>
            </a:r>
          </a:p>
          <a:p>
            <a:r>
              <a:rPr lang="en-US" sz="3600" b="1" u="sng" dirty="0" smtClean="0">
                <a:latin typeface="Calibri" panose="020F0502020204030204" pitchFamily="34" charset="0"/>
              </a:rPr>
              <a:t>Transmits</a:t>
            </a:r>
            <a:r>
              <a:rPr lang="en-US" sz="3600" dirty="0" smtClean="0">
                <a:latin typeface="Calibri" panose="020F0502020204030204" pitchFamily="34" charset="0"/>
              </a:rPr>
              <a:t>- </a:t>
            </a:r>
            <a:r>
              <a:rPr lang="en-US" sz="3600" dirty="0">
                <a:latin typeface="Calibri" panose="020F0502020204030204" pitchFamily="34" charset="0"/>
              </a:rPr>
              <a:t>allows light to pass through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5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1">
      <a:dk1>
        <a:srgbClr val="FFFFFF"/>
      </a:dk1>
      <a:lt1>
        <a:srgbClr val="18233F"/>
      </a:lt1>
      <a:dk2>
        <a:srgbClr val="425EA9"/>
      </a:dk2>
      <a:lt2>
        <a:srgbClr val="31467E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11438</TotalTime>
  <Words>472</Words>
  <Application>Microsoft Office PowerPoint</Application>
  <PresentationFormat>On-screen Show (4:3)</PresentationFormat>
  <Paragraphs>85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Aharoni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Sources of Light</vt:lpstr>
      <vt:lpstr>Where does light come from?</vt:lpstr>
      <vt:lpstr>What is light?</vt:lpstr>
      <vt:lpstr>Electromagnetic Spectrum</vt:lpstr>
      <vt:lpstr>Light travels  </vt:lpstr>
      <vt:lpstr>Transverse Waves</vt:lpstr>
      <vt:lpstr>PowerPoint Presentation</vt:lpstr>
      <vt:lpstr>Light – Goal 4 </vt:lpstr>
      <vt:lpstr>When light hits a surface, it…  </vt:lpstr>
      <vt:lpstr>Transparent materials</vt:lpstr>
      <vt:lpstr>Translucent materials</vt:lpstr>
      <vt:lpstr>Opaque materials</vt:lpstr>
      <vt:lpstr>Law of Reflection</vt:lpstr>
      <vt:lpstr>Angle of Incidence and Reflection </vt:lpstr>
      <vt:lpstr>Diffused Reflection </vt:lpstr>
      <vt:lpstr>Regular reflection</vt:lpstr>
      <vt:lpstr>Laser Pointer Reflection</vt:lpstr>
      <vt:lpstr>Data Table</vt:lpstr>
      <vt:lpstr>Reflection Challenge!</vt:lpstr>
      <vt:lpstr>Convex/Concave Mirrors</vt:lpstr>
      <vt:lpstr>Refraction</vt:lpstr>
      <vt:lpstr>PowerPoint Presentation</vt:lpstr>
      <vt:lpstr>Convex/Concave Lenses</vt:lpstr>
      <vt:lpstr>PowerPoint Presentation</vt:lpstr>
      <vt:lpstr>Refraction Pictures</vt:lpstr>
      <vt:lpstr>Receivers of Light – Goal 5</vt:lpstr>
      <vt:lpstr>What uses light?</vt:lpstr>
      <vt:lpstr>PowerPoint Presentation</vt:lpstr>
      <vt:lpstr>Parts of the Eye:</vt:lpstr>
      <vt:lpstr>PowerPoint Presentation</vt:lpstr>
      <vt:lpstr>Videos:</vt:lpstr>
      <vt:lpstr>Photocells</vt:lpstr>
      <vt:lpstr>Photovoltaic Cell – Creates electricity when electromagnetic radiation hits it.  Used in solar panels.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Morrison</dc:creator>
  <cp:lastModifiedBy>Angela Rathjen</cp:lastModifiedBy>
  <cp:revision>442</cp:revision>
  <cp:lastPrinted>2016-02-19T16:44:25Z</cp:lastPrinted>
  <dcterms:created xsi:type="dcterms:W3CDTF">2013-01-23T01:07:52Z</dcterms:created>
  <dcterms:modified xsi:type="dcterms:W3CDTF">2016-02-19T19:50:08Z</dcterms:modified>
</cp:coreProperties>
</file>