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78" r:id="rId3"/>
    <p:sldId id="280" r:id="rId4"/>
    <p:sldId id="281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3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F8348EE-7871-474D-9076-8AC113E7FD8F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695B8E-0809-43B4-AA4E-DE591A05A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70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0BA1F-A4AA-4382-A6E3-50F5380D8CBE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9064C-5651-44E1-BA12-E4F4422F7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26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FAB4-D107-4E07-8145-4512DC4E7DC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8845-62C7-496A-9AA1-583112396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6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FAB4-D107-4E07-8145-4512DC4E7DC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8845-62C7-496A-9AA1-583112396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8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FAB4-D107-4E07-8145-4512DC4E7DC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8845-62C7-496A-9AA1-583112396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9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FAB4-D107-4E07-8145-4512DC4E7DC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8845-62C7-496A-9AA1-583112396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6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FAB4-D107-4E07-8145-4512DC4E7DC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8845-62C7-496A-9AA1-583112396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7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FAB4-D107-4E07-8145-4512DC4E7DC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8845-62C7-496A-9AA1-583112396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86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FAB4-D107-4E07-8145-4512DC4E7DC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8845-62C7-496A-9AA1-583112396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80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FAB4-D107-4E07-8145-4512DC4E7DC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8845-62C7-496A-9AA1-583112396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6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FAB4-D107-4E07-8145-4512DC4E7DC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8845-62C7-496A-9AA1-583112396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3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FAB4-D107-4E07-8145-4512DC4E7DC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8845-62C7-496A-9AA1-583112396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8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FAB4-D107-4E07-8145-4512DC4E7DC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8845-62C7-496A-9AA1-583112396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69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CFAB4-D107-4E07-8145-4512DC4E7DC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B8845-62C7-496A-9AA1-583112396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4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Law of Conservation of Mass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3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18" y="311286"/>
            <a:ext cx="8997193" cy="6313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50" b="1" u="sng" dirty="0">
                <a:solidFill>
                  <a:schemeClr val="bg1"/>
                </a:solidFill>
              </a:rPr>
              <a:t>The Law of Conservation of Mass (or Matter)</a:t>
            </a:r>
            <a:r>
              <a:rPr lang="en-US" sz="405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the mass stays the same during a </a:t>
            </a:r>
            <a:r>
              <a:rPr lang="en-US" sz="3600" b="1" u="sng" dirty="0">
                <a:solidFill>
                  <a:schemeClr val="bg1"/>
                </a:solidFill>
              </a:rPr>
              <a:t>physical change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the mass stays the same during a </a:t>
            </a:r>
            <a:r>
              <a:rPr lang="en-US" sz="3600" b="1" u="sng" dirty="0">
                <a:solidFill>
                  <a:schemeClr val="bg1"/>
                </a:solidFill>
              </a:rPr>
              <a:t>chemical change in a closed system</a:t>
            </a:r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matter cannot be created or destroyed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the number of atoms remain the same before and after the change</a:t>
            </a:r>
          </a:p>
          <a:p>
            <a:pPr marL="0" indent="0">
              <a:buNone/>
            </a:pPr>
            <a:r>
              <a:rPr lang="en-US" sz="3600" b="1" dirty="0"/>
              <a:t> </a:t>
            </a:r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4200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200150"/>
            <a:ext cx="6172200" cy="857250"/>
          </a:xfrm>
        </p:spPr>
        <p:txBody>
          <a:bodyPr>
            <a:noAutofit/>
          </a:bodyPr>
          <a:lstStyle/>
          <a:p>
            <a:pPr algn="ctr"/>
            <a:r>
              <a:rPr lang="en-US" b="1" u="sng" dirty="0" smtClean="0">
                <a:solidFill>
                  <a:schemeClr val="bg1"/>
                </a:solidFill>
              </a:rPr>
              <a:t>Endothermic/Exothermic </a:t>
            </a:r>
            <a:br>
              <a:rPr lang="en-US" b="1" u="sng" dirty="0" smtClean="0">
                <a:solidFill>
                  <a:schemeClr val="bg1"/>
                </a:solidFill>
              </a:rPr>
            </a:br>
            <a:r>
              <a:rPr lang="en-US" b="1" u="sng" dirty="0" smtClean="0">
                <a:solidFill>
                  <a:schemeClr val="bg1"/>
                </a:solidFill>
              </a:rPr>
              <a:t>Processes &amp; Reactions</a:t>
            </a:r>
            <a:endParaRPr lang="en-US" b="1" u="sng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0" y="2719101"/>
            <a:ext cx="1547011" cy="2082297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011" y="3113095"/>
            <a:ext cx="1309878" cy="109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7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769306"/>
              </p:ext>
            </p:extLst>
          </p:nvPr>
        </p:nvGraphicFramePr>
        <p:xfrm>
          <a:off x="236220" y="571500"/>
          <a:ext cx="8709324" cy="506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0400"/>
                <a:gridCol w="3559462"/>
                <a:gridCol w="3559462"/>
              </a:tblGrid>
              <a:tr h="858395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Exothermic</a:t>
                      </a:r>
                      <a:endParaRPr lang="en-US" sz="3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Endothermic</a:t>
                      </a:r>
                      <a:endParaRPr lang="en-US" sz="3000" dirty="0"/>
                    </a:p>
                  </a:txBody>
                  <a:tcPr marL="68580" marR="68580" marT="34290" marB="34290"/>
                </a:tc>
              </a:tr>
              <a:tr h="1412198"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Process</a:t>
                      </a:r>
                      <a:endParaRPr lang="en-US" sz="2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100" dirty="0" smtClean="0"/>
                        <a:t>Heat</a:t>
                      </a:r>
                      <a:r>
                        <a:rPr lang="en-US" sz="2100" baseline="0" dirty="0" smtClean="0"/>
                        <a:t> exiting a substance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100" baseline="0" dirty="0" smtClean="0"/>
                        <a:t>Ex: water freezing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100" baseline="0" dirty="0" smtClean="0"/>
                        <a:t>Physical change</a:t>
                      </a:r>
                      <a:endParaRPr lang="en-US" sz="2100" dirty="0" smtClean="0"/>
                    </a:p>
                    <a:p>
                      <a:endParaRPr lang="en-US" sz="9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2100" dirty="0" smtClean="0"/>
                        <a:t>Heat entering a substance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2100" dirty="0" smtClean="0"/>
                        <a:t>Ex: water evaporating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2100" dirty="0" smtClean="0"/>
                        <a:t>Physical</a:t>
                      </a:r>
                      <a:r>
                        <a:rPr lang="en-US" sz="2100" baseline="0" dirty="0" smtClean="0"/>
                        <a:t> change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2796707"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Reaction</a:t>
                      </a:r>
                      <a:endParaRPr lang="en-US" sz="2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100" dirty="0" smtClean="0"/>
                        <a:t>Chemical</a:t>
                      </a:r>
                      <a:r>
                        <a:rPr lang="en-US" sz="2100" baseline="0" dirty="0" smtClean="0"/>
                        <a:t> reaction where energy is released in the form of light or heat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100" baseline="0" dirty="0" smtClean="0"/>
                        <a:t>Feels hot – chemical bonds forming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100" baseline="0" dirty="0" smtClean="0"/>
                        <a:t>Temp. change - warmer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100" baseline="0" dirty="0" smtClean="0"/>
                        <a:t>Ex:  Calcium &amp; water</a:t>
                      </a:r>
                      <a:endParaRPr lang="en-US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2100" dirty="0" smtClean="0"/>
                        <a:t>Chemical</a:t>
                      </a:r>
                      <a:r>
                        <a:rPr lang="en-US" sz="2100" baseline="0" dirty="0" smtClean="0"/>
                        <a:t> reaction that absorbs energy from its surroundings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2100" baseline="0" dirty="0" smtClean="0"/>
                        <a:t>Feels cold – chemical bonds breaking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2100" baseline="0" dirty="0" smtClean="0"/>
                        <a:t>Temp. change - colder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2100" baseline="0" dirty="0" smtClean="0"/>
                        <a:t>Ex: Vinegar &amp; baking soda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48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1809</TotalTime>
  <Words>135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Law of Conservation of Mass</vt:lpstr>
      <vt:lpstr>PowerPoint Presentation</vt:lpstr>
      <vt:lpstr>Endothermic/Exothermic  Processes &amp; Reactions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Conservation of Mass</dc:title>
  <dc:creator>Angela Rathjen</dc:creator>
  <cp:lastModifiedBy>Angela Rathjen</cp:lastModifiedBy>
  <cp:revision>23</cp:revision>
  <cp:lastPrinted>2014-11-04T19:53:17Z</cp:lastPrinted>
  <dcterms:created xsi:type="dcterms:W3CDTF">2013-10-31T15:11:47Z</dcterms:created>
  <dcterms:modified xsi:type="dcterms:W3CDTF">2015-11-19T14:00:39Z</dcterms:modified>
</cp:coreProperties>
</file>