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handoutMasterIdLst>
    <p:handoutMasterId r:id="rId14"/>
  </p:handoutMasterIdLst>
  <p:sldIdLst>
    <p:sldId id="272" r:id="rId2"/>
    <p:sldId id="265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58" r:id="rId12"/>
    <p:sldId id="269" r:id="rId13"/>
  </p:sldIdLst>
  <p:sldSz cx="12192000" cy="9144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>
      <p:cViewPr varScale="1">
        <p:scale>
          <a:sx n="57" d="100"/>
          <a:sy n="57" d="100"/>
        </p:scale>
        <p:origin x="900" y="44"/>
      </p:cViewPr>
      <p:guideLst>
        <p:guide orient="horz" pos="28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3024E-8B32-42F3-A008-2110DE87E8BB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168FA-6F59-4227-8879-3208A19DC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0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6" y="1930402"/>
            <a:ext cx="8827957" cy="4439441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6" y="6369840"/>
            <a:ext cx="8827957" cy="114856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26DC-816A-49CA-B16C-94EDC29B663A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17A2-D743-4967-83A7-3FB38362E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90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6400783"/>
            <a:ext cx="8827956" cy="755651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6" y="914400"/>
            <a:ext cx="8827957" cy="48542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7156433"/>
            <a:ext cx="8827955" cy="65828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26DC-816A-49CA-B16C-94EDC29B663A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17A2-D743-4967-83A7-3FB38362E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7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930400"/>
            <a:ext cx="8827957" cy="2641600"/>
          </a:xfrm>
        </p:spPr>
        <p:txBody>
          <a:bodyPr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4876800"/>
            <a:ext cx="8827957" cy="3149600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26DC-816A-49CA-B16C-94EDC29B663A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17A2-D743-4967-83A7-3FB38362E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00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213" y="1930400"/>
            <a:ext cx="8001399" cy="3097832"/>
          </a:xfrm>
        </p:spPr>
        <p:txBody>
          <a:bodyPr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904" y="5028232"/>
            <a:ext cx="7281545" cy="456232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867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5800876"/>
            <a:ext cx="8827957" cy="2235200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26DC-816A-49CA-B16C-94EDC29B663A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17A2-D743-4967-83A7-3FB38362E1F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530" y="1295004"/>
            <a:ext cx="802121" cy="2595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6266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2921" y="3485050"/>
            <a:ext cx="802121" cy="2595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6266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3325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4165601"/>
            <a:ext cx="8827959" cy="2204240"/>
          </a:xfrm>
        </p:spPr>
        <p:txBody>
          <a:bodyPr anchor="b"/>
          <a:lstStyle>
            <a:lvl1pPr algn="l">
              <a:defRPr sz="5333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6369841"/>
            <a:ext cx="8827957" cy="1147200"/>
          </a:xfrm>
        </p:spPr>
        <p:txBody>
          <a:bodyPr anchor="t"/>
          <a:lstStyle>
            <a:lvl1pPr marL="0" indent="0" algn="l">
              <a:buNone/>
              <a:defRPr sz="2667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26DC-816A-49CA-B16C-94EDC29B663A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17A2-D743-4967-83A7-3FB38362E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99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113" y="2641600"/>
            <a:ext cx="2947633" cy="768349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633" y="3556000"/>
            <a:ext cx="2928112" cy="4785784"/>
          </a:xfrm>
        </p:spPr>
        <p:txBody>
          <a:bodyPr anchor="t">
            <a:normAutofit/>
          </a:bodyPr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4672" y="2641600"/>
            <a:ext cx="2937005" cy="768349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4116" y="3556000"/>
            <a:ext cx="2947561" cy="4785784"/>
          </a:xfrm>
        </p:spPr>
        <p:txBody>
          <a:bodyPr anchor="t">
            <a:normAutofit/>
          </a:bodyPr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2641600"/>
            <a:ext cx="2932877" cy="768349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6556" y="3556000"/>
            <a:ext cx="2932877" cy="4785784"/>
          </a:xfrm>
        </p:spPr>
        <p:txBody>
          <a:bodyPr anchor="t">
            <a:normAutofit/>
          </a:bodyPr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844800"/>
            <a:ext cx="0" cy="52832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844800"/>
            <a:ext cx="0" cy="5289176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26DC-816A-49CA-B16C-94EDC29B663A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17A2-D743-4967-83A7-3FB38362E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92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633" y="5667932"/>
            <a:ext cx="2940816" cy="768349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633" y="2946400"/>
            <a:ext cx="2940816" cy="203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633" y="6436283"/>
            <a:ext cx="2940816" cy="878919"/>
          </a:xfrm>
        </p:spPr>
        <p:txBody>
          <a:bodyPr anchor="t">
            <a:normAutofit/>
          </a:bodyPr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389" y="5667932"/>
            <a:ext cx="2931288" cy="768349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90388" y="2946400"/>
            <a:ext cx="2931288" cy="203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9035" y="6436282"/>
            <a:ext cx="2935171" cy="878919"/>
          </a:xfrm>
        </p:spPr>
        <p:txBody>
          <a:bodyPr anchor="t">
            <a:normAutofit/>
          </a:bodyPr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5667932"/>
            <a:ext cx="2932877" cy="768349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6555" y="2946400"/>
            <a:ext cx="2932877" cy="203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6433" y="6436279"/>
            <a:ext cx="2936761" cy="878919"/>
          </a:xfrm>
        </p:spPr>
        <p:txBody>
          <a:bodyPr anchor="t">
            <a:normAutofit/>
          </a:bodyPr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7112" y="2844800"/>
            <a:ext cx="0" cy="52832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4040" y="2844800"/>
            <a:ext cx="0" cy="5289176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26DC-816A-49CA-B16C-94EDC29B663A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17A2-D743-4967-83A7-3FB38362E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47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26DC-816A-49CA-B16C-94EDC29B663A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17A2-D743-4967-83A7-3FB38362E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77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6377" y="573619"/>
            <a:ext cx="1753057" cy="7768167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633" y="1030940"/>
            <a:ext cx="7425083" cy="731084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26DC-816A-49CA-B16C-94EDC29B663A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17A2-D743-4967-83A7-3FB38362E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80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26DC-816A-49CA-B16C-94EDC29B663A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17A2-D743-4967-83A7-3FB38362E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49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3815646"/>
            <a:ext cx="8827956" cy="2554196"/>
          </a:xfrm>
        </p:spPr>
        <p:txBody>
          <a:bodyPr anchor="b"/>
          <a:lstStyle>
            <a:lvl1pPr algn="l">
              <a:defRPr sz="5333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6369841"/>
            <a:ext cx="8827957" cy="1147200"/>
          </a:xfrm>
        </p:spPr>
        <p:txBody>
          <a:bodyPr anchor="t"/>
          <a:lstStyle>
            <a:lvl1pPr marL="0" indent="0" algn="l">
              <a:buNone/>
              <a:defRPr sz="2667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26DC-816A-49CA-B16C-94EDC29B663A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17A2-D743-4967-83A7-3FB38362E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5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601" y="2747435"/>
            <a:ext cx="4397484" cy="559435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967" y="2741458"/>
            <a:ext cx="4397487" cy="560032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26DC-816A-49CA-B16C-94EDC29B663A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17A2-D743-4967-83A7-3FB38362E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6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2540000"/>
            <a:ext cx="4397483" cy="768349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601" y="3352800"/>
            <a:ext cx="4397484" cy="498898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69" y="2540000"/>
            <a:ext cx="4397484" cy="768349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69" y="3352800"/>
            <a:ext cx="4397484" cy="498898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26DC-816A-49CA-B16C-94EDC29B663A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17A2-D743-4967-83A7-3FB38362E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38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26DC-816A-49CA-B16C-94EDC29B663A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17A2-D743-4967-83A7-3FB38362E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4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26DC-816A-49CA-B16C-94EDC29B663A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17A2-D743-4967-83A7-3FB38362E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54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1930400"/>
            <a:ext cx="3401949" cy="1930400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63" y="1930400"/>
            <a:ext cx="5197351" cy="6096000"/>
          </a:xfrm>
        </p:spPr>
        <p:txBody>
          <a:bodyPr anchor="ctr"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4172375"/>
            <a:ext cx="3401949" cy="3860799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26DC-816A-49CA-B16C-94EDC29B663A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17A2-D743-4967-83A7-3FB38362E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86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2472256"/>
            <a:ext cx="5094232" cy="2099744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1357" y="1524000"/>
            <a:ext cx="3201233" cy="6096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4876800"/>
            <a:ext cx="5086304" cy="1828800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26DC-816A-49CA-B16C-94EDC29B663A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417A2-D743-4967-83A7-3FB38362E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2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399243" y="2235200"/>
            <a:ext cx="3759200" cy="3759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586443" y="-609600"/>
            <a:ext cx="2133600" cy="2133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399243" y="8128000"/>
            <a:ext cx="1320800" cy="13208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05317" y="3556000"/>
            <a:ext cx="5588000" cy="5588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19717" y="3860800"/>
            <a:ext cx="3149600" cy="3149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0327525" y="0"/>
            <a:ext cx="914400" cy="1465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280" y="603624"/>
            <a:ext cx="9407173" cy="18673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2737234"/>
            <a:ext cx="8948872" cy="5593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9993319" y="2438362"/>
            <a:ext cx="1320799" cy="3048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467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D4A26DC-816A-49CA-B16C-94EDC29B663A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311114" y="4351161"/>
            <a:ext cx="5146393" cy="3048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67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5242" y="394315"/>
            <a:ext cx="838417" cy="10235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3735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417A2-D743-4967-83A7-3FB38362E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506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609594" rtl="0" eaLnBrk="1" latinLnBrk="0" hangingPunct="1">
        <a:spcBef>
          <a:spcPct val="0"/>
        </a:spcBef>
        <a:buNone/>
        <a:defRPr sz="56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57197" indent="-457197" algn="l" defTabSz="609594" rtl="0" eaLnBrk="1" latinLnBrk="0" hangingPunct="1">
        <a:spcBef>
          <a:spcPts val="133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667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990591" indent="-380997" algn="l" defTabSz="609594" rtl="0" eaLnBrk="1" latinLnBrk="0" hangingPunct="1">
        <a:spcBef>
          <a:spcPts val="133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523989" indent="-304798" algn="l" defTabSz="609594" rtl="0" eaLnBrk="1" latinLnBrk="0" hangingPunct="1">
        <a:spcBef>
          <a:spcPts val="133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33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2133583" indent="-304798" algn="l" defTabSz="609594" rtl="0" eaLnBrk="1" latinLnBrk="0" hangingPunct="1">
        <a:spcBef>
          <a:spcPts val="133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67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743177" indent="-304798" algn="l" defTabSz="609594" rtl="0" eaLnBrk="1" latinLnBrk="0" hangingPunct="1">
        <a:spcBef>
          <a:spcPts val="133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67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3352772" indent="-304798" algn="l" defTabSz="609594" rtl="0" eaLnBrk="1" latinLnBrk="0" hangingPunct="1">
        <a:spcBef>
          <a:spcPts val="133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67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3962366" indent="-304798" algn="l" defTabSz="609594" rtl="0" eaLnBrk="1" latinLnBrk="0" hangingPunct="1">
        <a:spcBef>
          <a:spcPts val="133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67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4571962" indent="-304798" algn="l" defTabSz="609594" rtl="0" eaLnBrk="1" latinLnBrk="0" hangingPunct="1">
        <a:spcBef>
          <a:spcPts val="133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67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5181556" indent="-304798" algn="l" defTabSz="609594" rtl="0" eaLnBrk="1" latinLnBrk="0" hangingPunct="1">
        <a:spcBef>
          <a:spcPts val="133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67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6095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4" algn="l" defTabSz="6095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90" algn="l" defTabSz="6095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84" algn="l" defTabSz="6095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80" algn="l" defTabSz="6095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74" algn="l" defTabSz="6095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70" algn="l" defTabSz="6095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64" algn="l" defTabSz="6095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59" algn="l" defTabSz="6095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Science Class Reminders and Updates!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37234"/>
            <a:ext cx="11049000" cy="5593975"/>
          </a:xfrm>
        </p:spPr>
        <p:txBody>
          <a:bodyPr/>
          <a:lstStyle/>
          <a:p>
            <a:r>
              <a:rPr lang="en-US" sz="3200" dirty="0" smtClean="0"/>
              <a:t>Your 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semester notebook is due in class by </a:t>
            </a:r>
            <a:r>
              <a:rPr lang="en-US" sz="3200" dirty="0" smtClean="0"/>
              <a:t>Monday</a:t>
            </a:r>
            <a:r>
              <a:rPr lang="en-US" sz="3200" dirty="0" smtClean="0"/>
              <a:t>!</a:t>
            </a:r>
            <a:endParaRPr lang="en-US" sz="3200" dirty="0" smtClean="0"/>
          </a:p>
          <a:p>
            <a:r>
              <a:rPr lang="en-US" sz="3200" dirty="0" smtClean="0"/>
              <a:t>Every assignment counts!  Assume that everything that you are given is for a grade, because it could be.  If it’s not, it is still given for a reason and will help you learn what you need to know for the test/quiz!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18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8</a:t>
            </a:r>
            <a:r>
              <a:rPr lang="en-US" b="1" dirty="0" smtClean="0"/>
              <a:t>.  </a:t>
            </a:r>
            <a:r>
              <a:rPr lang="en-US" b="1" u="sng" dirty="0" smtClean="0"/>
              <a:t>Kinetic Energy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energy of motion.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039662"/>
            <a:ext cx="47625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93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 smtClean="0"/>
              <a:t>9. </a:t>
            </a:r>
            <a:r>
              <a:rPr lang="en-US" sz="4800" b="1" u="sng" dirty="0"/>
              <a:t>Mechanical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1"/>
            <a:ext cx="10744200" cy="6034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The total energy of motion and position of an object (both potential and kinetic energy). 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3600" b="1" dirty="0"/>
              <a:t>	ex: movement of a car down a hill</a:t>
            </a:r>
          </a:p>
        </p:txBody>
      </p:sp>
    </p:spTree>
    <p:extLst>
      <p:ext uri="{BB962C8B-B14F-4D97-AF65-F5344CB8AC3E}">
        <p14:creationId xmlns:p14="http://schemas.microsoft.com/office/powerpoint/2010/main" val="194759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10.  </a:t>
            </a:r>
            <a:r>
              <a:rPr lang="en-US" b="1" u="sng" dirty="0" smtClean="0"/>
              <a:t>Renewable Energy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9290472" cy="619760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Energy that comes from resources that are continually replenished (restored). </a:t>
            </a:r>
          </a:p>
          <a:p>
            <a:endParaRPr lang="en-US" sz="4000" dirty="0"/>
          </a:p>
          <a:p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4000973"/>
            <a:ext cx="4219575" cy="43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68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0" y="533400"/>
            <a:ext cx="6172200" cy="1524000"/>
          </a:xfrm>
        </p:spPr>
        <p:txBody>
          <a:bodyPr>
            <a:normAutofit/>
          </a:bodyPr>
          <a:lstStyle/>
          <a:p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Forms of Energy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781300" y="304800"/>
            <a:ext cx="4800600" cy="233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282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 smtClean="0"/>
              <a:t>1. </a:t>
            </a:r>
            <a:r>
              <a:rPr lang="en-US" sz="4800" b="1" u="sng" dirty="0"/>
              <a:t>Radiant Energy (Light Energy)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280" y="2667000"/>
            <a:ext cx="11393200" cy="5593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Energy carried by an electromagnetic wave.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3600" b="1" dirty="0"/>
              <a:t>		ex: sunlight, </a:t>
            </a:r>
            <a:r>
              <a:rPr lang="en-US" sz="3600" b="1" dirty="0" smtClean="0"/>
              <a:t>radio </a:t>
            </a:r>
            <a:r>
              <a:rPr lang="en-US" sz="3600" b="1" dirty="0"/>
              <a:t>waves, 				microwaves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866" y="4800600"/>
            <a:ext cx="5336614" cy="37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0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 smtClean="0"/>
              <a:t>2. </a:t>
            </a:r>
            <a:r>
              <a:rPr lang="en-US" sz="4800" b="1" u="sng" dirty="0"/>
              <a:t>Sound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9138072" cy="64262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Energy that is caused by an object’s vibrations.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ex</a:t>
            </a:r>
            <a:r>
              <a:rPr lang="en-US" sz="3600" b="1" dirty="0"/>
              <a:t>: playing a guitar </a:t>
            </a:r>
            <a:r>
              <a:rPr lang="en-US" sz="3600" b="1" dirty="0" smtClean="0"/>
              <a:t>(plucking </a:t>
            </a:r>
            <a:r>
              <a:rPr lang="en-US" sz="3600" b="1" dirty="0"/>
              <a:t>the strings)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4673609"/>
            <a:ext cx="437127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1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 smtClean="0"/>
              <a:t>3. </a:t>
            </a:r>
            <a:r>
              <a:rPr lang="en-US" sz="4800" b="1" u="sng" dirty="0"/>
              <a:t>Chemical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9829800" cy="6034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Stored energy in chemical compounds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3600" b="1" dirty="0" smtClean="0"/>
              <a:t>ex</a:t>
            </a:r>
            <a:r>
              <a:rPr lang="en-US" sz="3600" b="1" dirty="0"/>
              <a:t>: stored and </a:t>
            </a:r>
            <a:r>
              <a:rPr lang="en-US" sz="3600" b="1" dirty="0" smtClean="0"/>
              <a:t>released </a:t>
            </a:r>
            <a:r>
              <a:rPr lang="en-US" sz="3600" b="1" dirty="0"/>
              <a:t>energy </a:t>
            </a:r>
            <a:r>
              <a:rPr lang="en-US" sz="3600" b="1" dirty="0" smtClean="0"/>
              <a:t>from </a:t>
            </a:r>
            <a:r>
              <a:rPr lang="en-US" sz="3600" b="1" dirty="0"/>
              <a:t>food molecules</a:t>
            </a:r>
            <a:r>
              <a:rPr lang="en-US" sz="3600" b="1" dirty="0" smtClean="0"/>
              <a:t>,  batteries</a:t>
            </a:r>
            <a:r>
              <a:rPr lang="en-US" sz="3600" b="1" dirty="0"/>
              <a:t>, fireworks, 		gasoline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615" y="4572000"/>
            <a:ext cx="4539838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 smtClean="0"/>
              <a:t>4. </a:t>
            </a:r>
            <a:r>
              <a:rPr lang="en-US" sz="4800" b="1" u="sng" dirty="0"/>
              <a:t>Electrical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2"/>
            <a:ext cx="9220200" cy="6034617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The energy of moving electrons (electric currents)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3600" b="1" dirty="0" smtClean="0"/>
              <a:t>ex</a:t>
            </a:r>
            <a:r>
              <a:rPr lang="en-US" sz="3600" b="1" dirty="0"/>
              <a:t>: electrical </a:t>
            </a:r>
            <a:r>
              <a:rPr lang="en-US" sz="3600" b="1" dirty="0" smtClean="0"/>
              <a:t>appliances</a:t>
            </a:r>
            <a:r>
              <a:rPr lang="en-US" sz="3600" b="1" dirty="0"/>
              <a:t>, </a:t>
            </a:r>
            <a:r>
              <a:rPr lang="en-US" sz="3600" b="1" dirty="0" smtClean="0"/>
              <a:t>static </a:t>
            </a:r>
            <a:r>
              <a:rPr lang="en-US" sz="3600" b="1" dirty="0"/>
              <a:t>electricity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462" y="4419600"/>
            <a:ext cx="3139593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2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 smtClean="0"/>
              <a:t>5. </a:t>
            </a:r>
            <a:r>
              <a:rPr lang="en-US" sz="4800" b="1" u="sng" dirty="0"/>
              <a:t>Nuclear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9214272" cy="6121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Energy that is stored in the nucleus of an atom.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ex</a:t>
            </a:r>
            <a:r>
              <a:rPr lang="en-US" sz="3600" b="1" dirty="0"/>
              <a:t>: splitting the </a:t>
            </a:r>
            <a:r>
              <a:rPr lang="en-US" sz="3600" b="1" dirty="0" smtClean="0"/>
              <a:t>nucleus </a:t>
            </a:r>
            <a:r>
              <a:rPr lang="en-US" sz="3600" b="1" dirty="0"/>
              <a:t>of atoms 	</a:t>
            </a:r>
            <a:r>
              <a:rPr lang="en-US" sz="3600" b="1" dirty="0" smtClean="0"/>
              <a:t>(</a:t>
            </a:r>
            <a:r>
              <a:rPr lang="en-US" sz="3600" b="1" dirty="0"/>
              <a:t>energy fission</a:t>
            </a:r>
            <a:r>
              <a:rPr lang="en-US" sz="3600" b="1" dirty="0" smtClean="0"/>
              <a:t>)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5257800"/>
            <a:ext cx="454342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1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 smtClean="0"/>
              <a:t>6. </a:t>
            </a:r>
            <a:r>
              <a:rPr lang="en-US" sz="4800" b="1" u="sng" dirty="0"/>
              <a:t>Thermal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2"/>
            <a:ext cx="10972800" cy="6034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Energy due to the random motion (kinetic energy) of molecules or atoms in a substance. 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ex</a:t>
            </a:r>
            <a:r>
              <a:rPr lang="en-US" sz="3600" b="1" dirty="0"/>
              <a:t>: Particles of water </a:t>
            </a:r>
            <a:r>
              <a:rPr lang="en-US" sz="3600" b="1" dirty="0" smtClean="0"/>
              <a:t>vapor </a:t>
            </a:r>
            <a:r>
              <a:rPr lang="en-US" sz="3600" b="1" dirty="0"/>
              <a:t>move faster 			than those of ice, </a:t>
            </a:r>
            <a:r>
              <a:rPr lang="en-US" sz="3600" b="1" dirty="0" smtClean="0"/>
              <a:t>having </a:t>
            </a:r>
            <a:r>
              <a:rPr lang="en-US" sz="3600" b="1" dirty="0"/>
              <a:t>more thermal 		energy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5562600"/>
            <a:ext cx="4495800" cy="323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2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7</a:t>
            </a:r>
            <a:r>
              <a:rPr lang="en-US" b="1" dirty="0" smtClean="0"/>
              <a:t>.  </a:t>
            </a:r>
            <a:r>
              <a:rPr lang="en-US" b="1" u="sng" dirty="0" smtClean="0"/>
              <a:t>Potential Energy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9214272" cy="635000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stored energy based on an object’s position or shape.</a:t>
            </a:r>
          </a:p>
          <a:p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37" y="3848573"/>
            <a:ext cx="6351844" cy="3671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357" y="3719319"/>
            <a:ext cx="447675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100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1410</TotalTime>
  <Words>228</Words>
  <Application>Microsoft Office PowerPoint</Application>
  <PresentationFormat>Custom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Ion</vt:lpstr>
      <vt:lpstr>Science Class Reminders and Updates!</vt:lpstr>
      <vt:lpstr>Forms of Energy</vt:lpstr>
      <vt:lpstr>1. Radiant Energy (Light Energy)</vt:lpstr>
      <vt:lpstr>2. Sound Energy</vt:lpstr>
      <vt:lpstr>3. Chemical Energy</vt:lpstr>
      <vt:lpstr>4. Electrical Energy</vt:lpstr>
      <vt:lpstr>5. Nuclear Energy</vt:lpstr>
      <vt:lpstr>6. Thermal Energy</vt:lpstr>
      <vt:lpstr>7.  Potential Energy</vt:lpstr>
      <vt:lpstr>8.  Kinetic Energy</vt:lpstr>
      <vt:lpstr>9. Mechanical Energy</vt:lpstr>
      <vt:lpstr>10.  Renewable Energy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</dc:creator>
  <cp:lastModifiedBy>Windows User</cp:lastModifiedBy>
  <cp:revision>32</cp:revision>
  <cp:lastPrinted>2017-01-04T17:29:31Z</cp:lastPrinted>
  <dcterms:created xsi:type="dcterms:W3CDTF">2013-01-03T03:19:56Z</dcterms:created>
  <dcterms:modified xsi:type="dcterms:W3CDTF">2017-01-04T17:34:03Z</dcterms:modified>
</cp:coreProperties>
</file>