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9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70" r:id="rId12"/>
    <p:sldId id="267" r:id="rId13"/>
    <p:sldId id="271" r:id="rId14"/>
    <p:sldId id="272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5D3EF2-E21F-4845-B889-3257B9DB7E5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64A0C2-1371-4D39-B530-8D4DBFECD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E1BB-4E5E-4A2E-B7DD-1E2D420E4F4A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1CD1-E697-4238-A3B9-DD57204D9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1CD1-E697-4238-A3B9-DD57204D9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50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7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3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D69498-5503-4608-B4FD-E3F8775FBFC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0FD5-8866-4FB0-B2ED-1CD564C0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QOD #15 (on paper)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Mr. Walker has a mass of 75 kg on Earth.  What would his mass be on the moon?  What would his mass be on Mars?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40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/>
              <a:t>Diagram</a:t>
            </a:r>
            <a:r>
              <a:rPr lang="en-US" sz="2800" b="1" dirty="0" smtClean="0"/>
              <a:t>: 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u="sng" dirty="0" smtClean="0"/>
              <a:t>Conclusion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When I poured the corn oil on the water …</a:t>
            </a:r>
          </a:p>
          <a:p>
            <a:r>
              <a:rPr lang="en-US" sz="2800" b="1" dirty="0" smtClean="0"/>
              <a:t>Objects </a:t>
            </a:r>
            <a:r>
              <a:rPr lang="en-US" sz="2800" b="1" dirty="0"/>
              <a:t>and liquids that are more dense sink.</a:t>
            </a:r>
          </a:p>
          <a:p>
            <a:r>
              <a:rPr lang="en-US" sz="2800" b="1" dirty="0"/>
              <a:t>Objects and liquids that are less dense float or rise.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1" y="1295400"/>
            <a:ext cx="8937617" cy="5105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1828800" y="58674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Observations</a:t>
            </a:r>
          </a:p>
          <a:p>
            <a:r>
              <a:rPr lang="en-US" dirty="0" smtClean="0"/>
              <a:t>Quantitative Observations</a:t>
            </a:r>
          </a:p>
          <a:p>
            <a:r>
              <a:rPr lang="en-US" dirty="0" smtClean="0"/>
              <a:t>Volume</a:t>
            </a:r>
          </a:p>
          <a:p>
            <a:r>
              <a:rPr lang="en-US" dirty="0" smtClean="0"/>
              <a:t>Graduated Cylinder</a:t>
            </a:r>
          </a:p>
          <a:p>
            <a:r>
              <a:rPr lang="en-US" dirty="0" smtClean="0"/>
              <a:t>Meniscus</a:t>
            </a:r>
          </a:p>
          <a:p>
            <a:r>
              <a:rPr lang="en-US" dirty="0" smtClean="0"/>
              <a:t>Triple Beam Balance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Weight</a:t>
            </a:r>
          </a:p>
          <a:p>
            <a:r>
              <a:rPr lang="en-US" dirty="0" smtClean="0"/>
              <a:t>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QOD #19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7310754" cy="4876806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AutoNum type="alphaUcPeriod"/>
            </a:pPr>
            <a:r>
              <a:rPr lang="en-US" sz="3200" dirty="0" smtClean="0"/>
              <a:t>Find the density of the box if it has a mass of 500 grams.  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Would it sink or float in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water?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0800"/>
            <a:ext cx="3400425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9354" y="5118339"/>
            <a:ext cx="96202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787" y="5349171"/>
            <a:ext cx="96202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21091" cy="1400530"/>
          </a:xfrm>
        </p:spPr>
        <p:txBody>
          <a:bodyPr/>
          <a:lstStyle/>
          <a:p>
            <a:r>
              <a:rPr lang="en-US" dirty="0" smtClean="0"/>
              <a:t>Density </a:t>
            </a:r>
            <a:r>
              <a:rPr lang="en-US" dirty="0" smtClean="0"/>
              <a:t>Practice - Challenge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8887550"/>
                  </p:ext>
                </p:extLst>
              </p:nvPr>
            </p:nvGraphicFramePr>
            <p:xfrm>
              <a:off x="152400" y="1143000"/>
              <a:ext cx="8915398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599"/>
                    <a:gridCol w="990600"/>
                    <a:gridCol w="1066800"/>
                    <a:gridCol w="1143000"/>
                    <a:gridCol w="1371601"/>
                    <a:gridCol w="1523999"/>
                    <a:gridCol w="1447799"/>
                  </a:tblGrid>
                  <a:tr h="8837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Object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Mass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Length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Width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Height/ Thickness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Volume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Density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96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Notebook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96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Phone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96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Toy car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(Water Displacement)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25328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Metal</a:t>
                          </a:r>
                          <a:r>
                            <a:rPr lang="en-US" baseline="0" dirty="0" smtClean="0"/>
                            <a:t> cylinder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Radius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h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18887550"/>
                  </p:ext>
                </p:extLst>
              </p:nvPr>
            </p:nvGraphicFramePr>
            <p:xfrm>
              <a:off x="152400" y="1143000"/>
              <a:ext cx="8915398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599"/>
                    <a:gridCol w="990600"/>
                    <a:gridCol w="1066800"/>
                    <a:gridCol w="1143000"/>
                    <a:gridCol w="1371601"/>
                    <a:gridCol w="1523999"/>
                    <a:gridCol w="1447799"/>
                  </a:tblGrid>
                  <a:tr h="88372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Object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Mass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Length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Width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Height/ Thickness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Volume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Density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96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Notebook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96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Phone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9640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Toy car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(Water Displacement)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125328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Metal</a:t>
                          </a:r>
                          <a:r>
                            <a:rPr lang="en-US" baseline="0" dirty="0" smtClean="0"/>
                            <a:t> cylinder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Radius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390800" t="-303398" r="-96800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/>
          <p:cNvCxnSpPr/>
          <p:nvPr/>
        </p:nvCxnSpPr>
        <p:spPr>
          <a:xfrm>
            <a:off x="2590800" y="396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399115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4038600"/>
            <a:ext cx="1143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76423" y="3991155"/>
            <a:ext cx="928777" cy="891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23094" y="399115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24400" y="4038600"/>
            <a:ext cx="12954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3611" y="503495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38400" y="4958751"/>
            <a:ext cx="1066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55380" cy="1400530"/>
          </a:xfrm>
        </p:spPr>
        <p:txBody>
          <a:bodyPr/>
          <a:lstStyle/>
          <a:p>
            <a:r>
              <a:rPr lang="en-US" dirty="0" smtClean="0"/>
              <a:t>Density Practice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38672"/>
              </p:ext>
            </p:extLst>
          </p:nvPr>
        </p:nvGraphicFramePr>
        <p:xfrm>
          <a:off x="152400" y="1143000"/>
          <a:ext cx="8915398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/>
                <a:gridCol w="990600"/>
                <a:gridCol w="1066800"/>
                <a:gridCol w="1143000"/>
                <a:gridCol w="1524000"/>
                <a:gridCol w="1371600"/>
                <a:gridCol w="1447799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Height/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7877">
                <a:tc>
                  <a:txBody>
                    <a:bodyPr/>
                    <a:lstStyle/>
                    <a:p>
                      <a:r>
                        <a:rPr lang="en-US" dirty="0" smtClean="0"/>
                        <a:t>Notebook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7877">
                <a:tc>
                  <a:txBody>
                    <a:bodyPr/>
                    <a:lstStyle/>
                    <a:p>
                      <a:r>
                        <a:rPr lang="en-US" dirty="0" smtClean="0"/>
                        <a:t>Phone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7877">
                <a:tc>
                  <a:txBody>
                    <a:bodyPr/>
                    <a:lstStyle/>
                    <a:p>
                      <a:r>
                        <a:rPr lang="en-US" dirty="0" smtClean="0"/>
                        <a:t>Tissue</a:t>
                      </a:r>
                      <a:r>
                        <a:rPr lang="en-US" baseline="0" dirty="0" smtClean="0"/>
                        <a:t> box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78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(your choice)</a:t>
                      </a: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QOD #16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845949"/>
              </p:ext>
            </p:extLst>
          </p:nvPr>
        </p:nvGraphicFramePr>
        <p:xfrm>
          <a:off x="457200" y="2362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Items that sink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Items that float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4710" y="1330028"/>
            <a:ext cx="812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Draw and fill in the table.  Try to list 5 of each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u="sng" dirty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200" b="1" u="sng" dirty="0" smtClean="0"/>
              <a:t>Density</a:t>
            </a:r>
            <a:r>
              <a:rPr lang="en-US" sz="3200" b="1" dirty="0" smtClean="0"/>
              <a:t> – the amount of matter in a given space, or volume. 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2800" dirty="0" smtClean="0"/>
              <a:t>Brick  &amp;  Sponge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brick has more mass than the sponge.</a:t>
            </a:r>
          </a:p>
          <a:p>
            <a:r>
              <a:rPr lang="en-US" sz="2800" dirty="0" smtClean="0"/>
              <a:t>Brick has a greater density.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Density Notes</a:t>
            </a:r>
            <a:endParaRPr lang="en-US" b="1" u="sng" dirty="0"/>
          </a:p>
        </p:txBody>
      </p:sp>
      <p:pic>
        <p:nvPicPr>
          <p:cNvPr id="1026" name="Picture 2" descr="http://www.spongepark.org/spong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 b="15759"/>
          <a:stretch/>
        </p:blipFill>
        <p:spPr bwMode="auto">
          <a:xfrm>
            <a:off x="5867400" y="2572285"/>
            <a:ext cx="2286000" cy="15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Ha4aaafW8Jo/T66RU2wl6mI/AAAAAAAAAhY/02L3fDtpw1s/s1600/Colonial_Bri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10099" r="14060" b="8381"/>
          <a:stretch/>
        </p:blipFill>
        <p:spPr bwMode="auto">
          <a:xfrm>
            <a:off x="3640791" y="2667000"/>
            <a:ext cx="2014818" cy="14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D=density   M=mass    V=volume</a:t>
            </a:r>
            <a:endParaRPr lang="en-US" sz="4000" b="1" dirty="0"/>
          </a:p>
          <a:p>
            <a:pPr>
              <a:buNone/>
            </a:pPr>
            <a:endParaRPr lang="en-US" sz="3900" b="1" dirty="0"/>
          </a:p>
          <a:p>
            <a:pPr>
              <a:buNone/>
            </a:pPr>
            <a:r>
              <a:rPr lang="en-US" sz="3900" b="1" dirty="0" smtClean="0"/>
              <a:t>D  =      M		</a:t>
            </a:r>
          </a:p>
          <a:p>
            <a:pPr>
              <a:buNone/>
            </a:pPr>
            <a:r>
              <a:rPr lang="en-US" sz="3900" b="1" dirty="0"/>
              <a:t>	</a:t>
            </a:r>
            <a:r>
              <a:rPr lang="en-US" sz="3900" b="1" dirty="0" smtClean="0"/>
              <a:t>	          V			     D =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 smtClean="0"/>
              <a:t>Units for density:</a:t>
            </a:r>
          </a:p>
          <a:p>
            <a:r>
              <a:rPr lang="en-US" sz="2800" b="1" dirty="0" smtClean="0"/>
              <a:t>g/cmᵌ</a:t>
            </a:r>
          </a:p>
          <a:p>
            <a:r>
              <a:rPr lang="en-US" sz="2800" b="1" dirty="0" smtClean="0"/>
              <a:t>g/</a:t>
            </a:r>
            <a:r>
              <a:rPr lang="en-US" sz="2800" b="1" dirty="0" err="1" smtClean="0"/>
              <a:t>mL</a:t>
            </a:r>
            <a:endParaRPr lang="en-US" sz="2800" b="1" dirty="0" smtClean="0"/>
          </a:p>
          <a:p>
            <a:r>
              <a:rPr lang="en-US" sz="2800" dirty="0" smtClean="0"/>
              <a:t>kg/mᵌ</a:t>
            </a:r>
          </a:p>
          <a:p>
            <a:r>
              <a:rPr lang="en-US" sz="2800" dirty="0"/>
              <a:t>k</a:t>
            </a:r>
            <a:r>
              <a:rPr lang="en-US" sz="2800" dirty="0" smtClean="0"/>
              <a:t>g/L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46594" y="2487706"/>
            <a:ext cx="1371600" cy="609600"/>
            <a:chOff x="1371600" y="2514600"/>
            <a:chExt cx="1371600" cy="609600"/>
          </a:xfrm>
        </p:grpSpPr>
        <p:sp>
          <p:nvSpPr>
            <p:cNvPr id="4" name="Heart 3"/>
            <p:cNvSpPr/>
            <p:nvPr/>
          </p:nvSpPr>
          <p:spPr>
            <a:xfrm>
              <a:off x="1524000" y="2514600"/>
              <a:ext cx="990600" cy="609600"/>
            </a:xfrm>
            <a:prstGeom prst="heart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371600" y="2743200"/>
              <a:ext cx="13716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1752600" y="2487706"/>
            <a:ext cx="838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1524000"/>
            <a:ext cx="2743200" cy="15733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7394" y="1929653"/>
            <a:ext cx="2743200" cy="15733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Example:  What is the density of an object whose mass is 25 g and whose volume is 10 cm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D = 	M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      V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D = 	25 g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    10 cmᵌ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D = 2.5 g/cmᵌ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7300" y="38100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7300" y="2362200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6200" y="4648201"/>
            <a:ext cx="32004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Practice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Find the density. M = 10 g  V = 2 mL</a:t>
            </a:r>
          </a:p>
          <a:p>
            <a:pPr>
              <a:buNone/>
            </a:pPr>
            <a:r>
              <a:rPr lang="en-US" sz="2800" b="1" dirty="0" smtClean="0"/>
              <a:t>    D = 10 g / 2 mL</a:t>
            </a:r>
          </a:p>
          <a:p>
            <a:pPr>
              <a:buNone/>
            </a:pPr>
            <a:r>
              <a:rPr lang="en-US" sz="2800" b="1" dirty="0" smtClean="0"/>
              <a:t>    D = 5 g/</a:t>
            </a:r>
            <a:r>
              <a:rPr lang="en-US" sz="2800" b="1" dirty="0" err="1" smtClean="0"/>
              <a:t>mL</a:t>
            </a:r>
            <a:endParaRPr lang="en-US" sz="2800" b="1" dirty="0" smtClean="0"/>
          </a:p>
          <a:p>
            <a:pPr>
              <a:buNone/>
            </a:pPr>
            <a:endParaRPr lang="en-US" sz="2800" b="1" dirty="0"/>
          </a:p>
          <a:p>
            <a:pPr marL="514350" indent="-514350">
              <a:buAutoNum type="arabicPeriod" startAt="2"/>
            </a:pPr>
            <a:r>
              <a:rPr lang="en-US" sz="2800" b="1" dirty="0" smtClean="0"/>
              <a:t>Find the density.  M = 600 g  V = 50 cmᵌ</a:t>
            </a:r>
          </a:p>
          <a:p>
            <a:pPr marL="514350" indent="-51435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D = 600 g / 50 cmᵌ</a:t>
            </a:r>
          </a:p>
          <a:p>
            <a:pPr marL="514350" indent="-51435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D =  12 g/cmᵌ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2914" y="5334000"/>
            <a:ext cx="3200400" cy="710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6964" y="2657830"/>
            <a:ext cx="2895600" cy="6858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55380" cy="140053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Sink or Float??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045648"/>
              </p:ext>
            </p:extLst>
          </p:nvPr>
        </p:nvGraphicFramePr>
        <p:xfrm>
          <a:off x="457200" y="776465"/>
          <a:ext cx="7162800" cy="541394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387600"/>
                <a:gridCol w="2387600"/>
                <a:gridCol w="2387600"/>
              </a:tblGrid>
              <a:tr h="7483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Object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Prediction (sink</a:t>
                      </a:r>
                      <a:r>
                        <a:rPr lang="en-US" sz="2000" baseline="0" dirty="0" smtClean="0"/>
                        <a:t> or float)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happened?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4889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Rock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Golf Ball</a:t>
                      </a:r>
                    </a:p>
                  </a:txBody>
                  <a:tcPr marL="74577" marR="74577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marL="74577" marR="74577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58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Lemon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3958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Lime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3958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Coke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3958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Diet Coke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3958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Apple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3958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Wood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4880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Paper Clip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  <a:tr h="4880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Banana</a:t>
                      </a: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74577" marR="7457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did the objects sink?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objects sank because they are more dense than the water.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24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744890" cy="14005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will happen if I pour corn oil into a graduated cylinder of water?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005954" cy="419548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Hypothesis:  </a:t>
            </a:r>
            <a:r>
              <a:rPr lang="en-US" sz="2800" b="1" u="sng" dirty="0" smtClean="0"/>
              <a:t>If</a:t>
            </a:r>
            <a:r>
              <a:rPr lang="en-US" sz="2800" b="1" dirty="0" smtClean="0"/>
              <a:t> I pour corn oil into a graduated cylinder of water, </a:t>
            </a:r>
            <a:r>
              <a:rPr lang="en-US" sz="2800" b="1" u="sng" dirty="0" smtClean="0"/>
              <a:t>then</a:t>
            </a:r>
            <a:r>
              <a:rPr lang="en-US" sz="2800" b="1" dirty="0" smtClean="0"/>
              <a:t> ….. </a:t>
            </a:r>
            <a:r>
              <a:rPr lang="en-US" sz="2800" b="1" u="sng" dirty="0" smtClean="0"/>
              <a:t>because</a:t>
            </a:r>
            <a:r>
              <a:rPr lang="en-US" sz="2800" b="1" dirty="0" smtClean="0"/>
              <a:t> …. 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2567</TotalTime>
  <Words>369</Words>
  <Application>Microsoft Office PowerPoint</Application>
  <PresentationFormat>On-screen Show (4:3)</PresentationFormat>
  <Paragraphs>132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Comic Sans MS</vt:lpstr>
      <vt:lpstr>Wingdings 3</vt:lpstr>
      <vt:lpstr>Ion</vt:lpstr>
      <vt:lpstr>QOD #15 (on paper) </vt:lpstr>
      <vt:lpstr>QOD #16</vt:lpstr>
      <vt:lpstr>PowerPoint Presentation</vt:lpstr>
      <vt:lpstr>PowerPoint Presentation</vt:lpstr>
      <vt:lpstr>PowerPoint Presentation</vt:lpstr>
      <vt:lpstr>Practice</vt:lpstr>
      <vt:lpstr>Sink or Float??</vt:lpstr>
      <vt:lpstr>Why did the objects sink?</vt:lpstr>
      <vt:lpstr>What will happen if I pour corn oil into a graduated cylinder of water?</vt:lpstr>
      <vt:lpstr>PowerPoint Presentation</vt:lpstr>
      <vt:lpstr>EXTRA CREDIT!</vt:lpstr>
      <vt:lpstr>Vocab Wall</vt:lpstr>
      <vt:lpstr>QOD #19</vt:lpstr>
      <vt:lpstr>Density Practice - Challenge </vt:lpstr>
      <vt:lpstr>Density Practice </vt:lpstr>
    </vt:vector>
  </TitlesOfParts>
  <Company>DELLNBX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Notes</dc:title>
  <dc:creator>Angela</dc:creator>
  <cp:lastModifiedBy>Angela Rathjen</cp:lastModifiedBy>
  <cp:revision>40</cp:revision>
  <cp:lastPrinted>2014-09-15T18:56:31Z</cp:lastPrinted>
  <dcterms:created xsi:type="dcterms:W3CDTF">2012-09-06T12:44:03Z</dcterms:created>
  <dcterms:modified xsi:type="dcterms:W3CDTF">2014-09-15T19:38:51Z</dcterms:modified>
</cp:coreProperties>
</file>