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9" r:id="rId4"/>
    <p:sldId id="259" r:id="rId5"/>
    <p:sldId id="265" r:id="rId6"/>
    <p:sldId id="264" r:id="rId7"/>
    <p:sldId id="267" r:id="rId8"/>
    <p:sldId id="258" r:id="rId9"/>
    <p:sldId id="260" r:id="rId10"/>
    <p:sldId id="263" r:id="rId11"/>
    <p:sldId id="270" r:id="rId12"/>
    <p:sldId id="27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91B8B7-63EC-4873-BC82-4A2A8E7392A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E6FEA3-EC6F-41D6-8066-7480BCC9E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6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2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2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5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5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1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1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3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8EEE-388F-4F04-98BC-B4072BC5142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ED2F-6AE5-4612-BFE0-4ADDC73D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08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Compounds &amp;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Metallic Bonds </a:t>
            </a:r>
            <a:r>
              <a:rPr lang="en-US" sz="4000" dirty="0" smtClean="0"/>
              <a:t>– two or more metals share ________ valence electrons.</a:t>
            </a:r>
          </a:p>
          <a:p>
            <a:pPr lvl="1"/>
            <a:r>
              <a:rPr lang="en-US" sz="3600" dirty="0" smtClean="0"/>
              <a:t>Ex.  Aluminum </a:t>
            </a:r>
          </a:p>
          <a:p>
            <a:pPr lvl="1"/>
            <a:r>
              <a:rPr lang="en-US" sz="3600" dirty="0" smtClean="0"/>
              <a:t>Pooled electron sharing enables metals to be malleable and </a:t>
            </a:r>
            <a:r>
              <a:rPr lang="en-US" sz="3200" dirty="0" smtClean="0"/>
              <a:t>ductile</a:t>
            </a:r>
            <a:r>
              <a:rPr lang="en-US" sz="3600" dirty="0" smtClean="0"/>
              <a:t>. 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209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pooled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1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molecules: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smaller the atomic number, the smaller the atom.  Ex. Helium is smaller than Zinc.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839200" cy="6477000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endParaRPr lang="en-US" sz="3800" b="1" u="sng" dirty="0" smtClean="0"/>
          </a:p>
          <a:p>
            <a:pPr marL="0" indent="0">
              <a:buNone/>
            </a:pPr>
            <a:r>
              <a:rPr lang="en-US" sz="3800" b="1" u="sng" dirty="0" smtClean="0"/>
              <a:t>Gases</a:t>
            </a: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sz="3800" dirty="0" smtClean="0"/>
              <a:t>Oxygen</a:t>
            </a:r>
            <a:r>
              <a:rPr lang="en-US" sz="3800" dirty="0"/>
              <a:t>	O</a:t>
            </a:r>
            <a:r>
              <a:rPr lang="en-US" sz="2900" dirty="0"/>
              <a:t>2</a:t>
            </a:r>
          </a:p>
          <a:p>
            <a:r>
              <a:rPr lang="en-US" sz="3800" dirty="0"/>
              <a:t>Nitrogen	N</a:t>
            </a:r>
            <a:r>
              <a:rPr lang="en-US" sz="3300" dirty="0"/>
              <a:t>2</a:t>
            </a:r>
          </a:p>
          <a:p>
            <a:r>
              <a:rPr lang="en-US" sz="3800" dirty="0"/>
              <a:t>Hydrogen	H</a:t>
            </a:r>
            <a:r>
              <a:rPr lang="en-US" sz="2900" dirty="0"/>
              <a:t>2</a:t>
            </a:r>
          </a:p>
          <a:p>
            <a:r>
              <a:rPr lang="en-US" sz="3800" dirty="0"/>
              <a:t>Carbon dioxide	CO</a:t>
            </a:r>
            <a:r>
              <a:rPr lang="en-US" sz="2900" dirty="0"/>
              <a:t>2</a:t>
            </a:r>
          </a:p>
          <a:p>
            <a:r>
              <a:rPr lang="en-US" sz="3800" dirty="0"/>
              <a:t>Carbon monoxide	CO</a:t>
            </a:r>
          </a:p>
          <a:p>
            <a:r>
              <a:rPr lang="en-US" sz="3800" dirty="0"/>
              <a:t>Sulfur dioxide	</a:t>
            </a:r>
            <a:r>
              <a:rPr lang="en-US" sz="3800" dirty="0" smtClean="0"/>
              <a:t>SO</a:t>
            </a:r>
            <a:r>
              <a:rPr lang="en-US" sz="3300" dirty="0" smtClean="0"/>
              <a:t>2</a:t>
            </a:r>
          </a:p>
          <a:p>
            <a:endParaRPr lang="en-US" sz="3800" dirty="0"/>
          </a:p>
          <a:p>
            <a:r>
              <a:rPr lang="en-US" sz="3800" dirty="0"/>
              <a:t>Nitrogen dioxide	NO</a:t>
            </a:r>
            <a:r>
              <a:rPr lang="en-US" sz="2900" dirty="0"/>
              <a:t>2</a:t>
            </a:r>
          </a:p>
          <a:p>
            <a:r>
              <a:rPr lang="en-US" sz="3800" dirty="0"/>
              <a:t>Nitrogen monoxide (nitric oxide)	NO</a:t>
            </a:r>
          </a:p>
          <a:p>
            <a:r>
              <a:rPr lang="en-US" sz="3800" dirty="0" err="1"/>
              <a:t>Dinitrogen</a:t>
            </a:r>
            <a:r>
              <a:rPr lang="en-US" sz="3800" dirty="0"/>
              <a:t> oxide (nitrous oxide)	</a:t>
            </a:r>
            <a:r>
              <a:rPr lang="en-US" sz="3800" dirty="0" smtClean="0"/>
              <a:t>N</a:t>
            </a:r>
            <a:r>
              <a:rPr lang="en-US" sz="3300" dirty="0" smtClean="0"/>
              <a:t>2</a:t>
            </a:r>
            <a:r>
              <a:rPr lang="en-US" sz="3800" dirty="0" smtClean="0"/>
              <a:t>O	</a:t>
            </a:r>
            <a:endParaRPr lang="en-US" sz="3800" dirty="0"/>
          </a:p>
          <a:p>
            <a:r>
              <a:rPr lang="en-US" sz="3800" dirty="0"/>
              <a:t>Chlorine	Cl</a:t>
            </a:r>
            <a:r>
              <a:rPr lang="en-US" sz="3300" dirty="0"/>
              <a:t>2</a:t>
            </a:r>
          </a:p>
          <a:p>
            <a:r>
              <a:rPr lang="en-US" sz="3800" dirty="0"/>
              <a:t>Hydrogen chloride	</a:t>
            </a:r>
            <a:r>
              <a:rPr lang="en-US" sz="3800" dirty="0" err="1"/>
              <a:t>HCl</a:t>
            </a:r>
            <a:endParaRPr lang="en-US" sz="3800" dirty="0"/>
          </a:p>
          <a:p>
            <a:r>
              <a:rPr lang="en-US" sz="3800" dirty="0"/>
              <a:t>Ammonia	NH</a:t>
            </a:r>
            <a:r>
              <a:rPr lang="en-US" sz="3300" dirty="0"/>
              <a:t>3</a:t>
            </a:r>
          </a:p>
          <a:p>
            <a:endParaRPr lang="en-US" sz="3800" dirty="0" smtClean="0"/>
          </a:p>
          <a:p>
            <a:pPr marL="0" indent="0">
              <a:buNone/>
            </a:pPr>
            <a:endParaRPr lang="en-US" sz="5100" dirty="0" smtClean="0"/>
          </a:p>
          <a:p>
            <a:endParaRPr lang="en-US" sz="3800" dirty="0" smtClean="0"/>
          </a:p>
          <a:p>
            <a:pPr marL="0" indent="0">
              <a:buNone/>
            </a:pPr>
            <a:r>
              <a:rPr lang="en-US" sz="3800" b="1" u="sng" dirty="0" smtClean="0"/>
              <a:t>Acids</a:t>
            </a:r>
            <a:r>
              <a:rPr lang="en-US" sz="3800" b="1" u="sng" dirty="0"/>
              <a:t>	</a:t>
            </a:r>
            <a:endParaRPr lang="en-US" sz="3800" b="1" u="sng" dirty="0" smtClean="0"/>
          </a:p>
          <a:p>
            <a:r>
              <a:rPr lang="en-US" sz="3800" dirty="0" smtClean="0"/>
              <a:t>Hydrochloric </a:t>
            </a:r>
            <a:r>
              <a:rPr lang="en-US" sz="3800" dirty="0"/>
              <a:t>acid	</a:t>
            </a:r>
            <a:r>
              <a:rPr lang="en-US" sz="3800" dirty="0" err="1"/>
              <a:t>HCl</a:t>
            </a:r>
            <a:endParaRPr lang="en-US" sz="3800" dirty="0"/>
          </a:p>
          <a:p>
            <a:r>
              <a:rPr lang="en-US" sz="3800" dirty="0"/>
              <a:t>Sulfuric acid	</a:t>
            </a:r>
            <a:r>
              <a:rPr lang="en-US" sz="3800" dirty="0" smtClean="0"/>
              <a:t>	H</a:t>
            </a:r>
            <a:r>
              <a:rPr lang="en-US" sz="2900" dirty="0" smtClean="0"/>
              <a:t>2</a:t>
            </a:r>
            <a:r>
              <a:rPr lang="en-US" sz="3800" dirty="0" smtClean="0"/>
              <a:t>SO</a:t>
            </a:r>
            <a:r>
              <a:rPr lang="en-US" sz="2900" dirty="0" smtClean="0"/>
              <a:t>4</a:t>
            </a:r>
            <a:endParaRPr lang="en-US" sz="2900" dirty="0"/>
          </a:p>
          <a:p>
            <a:r>
              <a:rPr lang="en-US" sz="3800" dirty="0"/>
              <a:t>Nitric acid	</a:t>
            </a:r>
            <a:r>
              <a:rPr lang="en-US" sz="3800" dirty="0" smtClean="0"/>
              <a:t>	HNO</a:t>
            </a:r>
            <a:r>
              <a:rPr lang="en-US" sz="2900" dirty="0" smtClean="0"/>
              <a:t>3</a:t>
            </a:r>
            <a:endParaRPr lang="en-US" sz="2900" dirty="0"/>
          </a:p>
          <a:p>
            <a:r>
              <a:rPr lang="en-US" sz="3800" dirty="0"/>
              <a:t>Phosphoric acid	H</a:t>
            </a:r>
            <a:r>
              <a:rPr lang="en-US" sz="2900" dirty="0"/>
              <a:t>3</a:t>
            </a:r>
            <a:r>
              <a:rPr lang="en-US" sz="3800" dirty="0"/>
              <a:t>PO</a:t>
            </a:r>
            <a:r>
              <a:rPr lang="en-US" sz="2900" dirty="0"/>
              <a:t>4</a:t>
            </a:r>
          </a:p>
          <a:p>
            <a:r>
              <a:rPr lang="en-US" sz="3800" dirty="0"/>
              <a:t>Carbonic acid	</a:t>
            </a:r>
            <a:r>
              <a:rPr lang="en-US" sz="3800" dirty="0" smtClean="0"/>
              <a:t>	H</a:t>
            </a:r>
            <a:r>
              <a:rPr lang="en-US" sz="2900" dirty="0" smtClean="0"/>
              <a:t>2</a:t>
            </a:r>
            <a:r>
              <a:rPr lang="en-US" sz="3800" dirty="0" smtClean="0"/>
              <a:t>CO</a:t>
            </a:r>
            <a:r>
              <a:rPr lang="en-US" sz="2900" dirty="0" smtClean="0"/>
              <a:t>3</a:t>
            </a:r>
            <a:endParaRPr lang="en-US" sz="2900" dirty="0"/>
          </a:p>
          <a:p>
            <a:pPr marL="0" indent="0">
              <a:buNone/>
            </a:pPr>
            <a:endParaRPr lang="en-US" sz="3800" b="1" u="sng" dirty="0" smtClean="0"/>
          </a:p>
          <a:p>
            <a:pPr marL="0" indent="0">
              <a:buNone/>
            </a:pPr>
            <a:r>
              <a:rPr lang="en-US" sz="3800" b="1" u="sng" dirty="0" smtClean="0"/>
              <a:t>Bases</a:t>
            </a: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sz="3800" dirty="0" smtClean="0"/>
              <a:t>Sodium </a:t>
            </a:r>
            <a:r>
              <a:rPr lang="en-US" sz="3800" dirty="0"/>
              <a:t>hydroxide	</a:t>
            </a:r>
            <a:r>
              <a:rPr lang="en-US" sz="3800" dirty="0" err="1"/>
              <a:t>NaOH</a:t>
            </a:r>
            <a:endParaRPr lang="en-US" sz="3800" dirty="0"/>
          </a:p>
          <a:p>
            <a:r>
              <a:rPr lang="en-US" sz="3800" dirty="0"/>
              <a:t>Potassium hydroxide	KOH</a:t>
            </a:r>
          </a:p>
          <a:p>
            <a:r>
              <a:rPr lang="en-US" sz="3800" dirty="0"/>
              <a:t>Calcium hydroxide	Ca(OH)</a:t>
            </a:r>
            <a:r>
              <a:rPr lang="en-US" sz="2900" dirty="0"/>
              <a:t>2</a:t>
            </a:r>
          </a:p>
          <a:p>
            <a:pPr marL="0" indent="0">
              <a:buNone/>
            </a:pPr>
            <a:endParaRPr lang="en-US" sz="3800" b="1" u="sng" dirty="0" smtClean="0"/>
          </a:p>
          <a:p>
            <a:pPr marL="0" indent="0">
              <a:buNone/>
            </a:pPr>
            <a:r>
              <a:rPr lang="en-US" sz="3800" b="1" u="sng" dirty="0" smtClean="0"/>
              <a:t>Salts</a:t>
            </a:r>
            <a:r>
              <a:rPr lang="en-US" sz="3800" dirty="0"/>
              <a:t>	</a:t>
            </a:r>
            <a:endParaRPr lang="en-US" sz="3800" dirty="0" smtClean="0"/>
          </a:p>
          <a:p>
            <a:r>
              <a:rPr lang="en-US" sz="3800" dirty="0" smtClean="0"/>
              <a:t>Sodium </a:t>
            </a:r>
            <a:r>
              <a:rPr lang="en-US" sz="3800" dirty="0"/>
              <a:t>chloride	</a:t>
            </a:r>
            <a:r>
              <a:rPr lang="en-US" sz="3800" dirty="0" err="1"/>
              <a:t>NaCl</a:t>
            </a:r>
            <a:endParaRPr lang="en-US" sz="3800" dirty="0"/>
          </a:p>
          <a:p>
            <a:r>
              <a:rPr lang="en-US" sz="3800" dirty="0"/>
              <a:t>Sodium carbonate	Na</a:t>
            </a:r>
            <a:r>
              <a:rPr lang="en-US" sz="3300" dirty="0"/>
              <a:t>2</a:t>
            </a:r>
            <a:r>
              <a:rPr lang="en-US" sz="3800" dirty="0"/>
              <a:t>CO</a:t>
            </a:r>
            <a:r>
              <a:rPr lang="en-US" sz="3300" dirty="0"/>
              <a:t>3</a:t>
            </a:r>
          </a:p>
          <a:p>
            <a:r>
              <a:rPr lang="en-US" sz="3800" dirty="0"/>
              <a:t>Calcium carbonate	CaCO</a:t>
            </a:r>
            <a:r>
              <a:rPr lang="en-US" sz="3300" dirty="0"/>
              <a:t>3</a:t>
            </a:r>
          </a:p>
          <a:p>
            <a:r>
              <a:rPr lang="en-US" sz="3800" dirty="0"/>
              <a:t>Calcium sulfate	CaSO</a:t>
            </a:r>
            <a:r>
              <a:rPr lang="en-US" sz="3300" dirty="0"/>
              <a:t>4</a:t>
            </a:r>
          </a:p>
          <a:p>
            <a:r>
              <a:rPr lang="en-US" sz="3800" dirty="0"/>
              <a:t>Ammonium sulfate	(NH</a:t>
            </a:r>
            <a:r>
              <a:rPr lang="en-US" sz="2900" dirty="0"/>
              <a:t>4</a:t>
            </a:r>
            <a:r>
              <a:rPr lang="en-US" sz="3800" dirty="0"/>
              <a:t>)</a:t>
            </a:r>
            <a:r>
              <a:rPr lang="en-US" sz="2900" dirty="0"/>
              <a:t>2</a:t>
            </a:r>
            <a:r>
              <a:rPr lang="en-US" sz="3800" dirty="0"/>
              <a:t>SO</a:t>
            </a:r>
            <a:r>
              <a:rPr lang="en-US" sz="2900" dirty="0"/>
              <a:t>4</a:t>
            </a:r>
          </a:p>
          <a:p>
            <a:r>
              <a:rPr lang="en-US" sz="3800" dirty="0"/>
              <a:t>Potassium nitrate	KNO</a:t>
            </a:r>
            <a:r>
              <a:rPr lang="en-US" sz="2900" dirty="0"/>
              <a:t>3</a:t>
            </a:r>
            <a:r>
              <a:rPr lang="en-US" sz="38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592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</a:t>
            </a:r>
            <a:r>
              <a:rPr lang="en-US" sz="4000" u="sng" dirty="0" smtClean="0"/>
              <a:t>two or more atoms</a:t>
            </a:r>
            <a:r>
              <a:rPr lang="en-US" sz="4000" dirty="0" smtClean="0"/>
              <a:t> join together and act as an independent unit, they are called______________.</a:t>
            </a:r>
          </a:p>
          <a:p>
            <a:endParaRPr lang="en-US" sz="4000" dirty="0" smtClean="0"/>
          </a:p>
          <a:p>
            <a:r>
              <a:rPr lang="en-US" sz="4000" dirty="0" smtClean="0"/>
              <a:t>When </a:t>
            </a:r>
            <a:r>
              <a:rPr lang="en-US" sz="4000" u="sng" dirty="0" smtClean="0"/>
              <a:t>two or more elements</a:t>
            </a:r>
            <a:r>
              <a:rPr lang="en-US" sz="4000" dirty="0" smtClean="0"/>
              <a:t> join together in a chemical bond, they become a ___________________.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127171" y="1600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FF00"/>
                </a:solidFill>
              </a:rPr>
              <a:t>m</a:t>
            </a:r>
            <a:r>
              <a:rPr lang="en-US" sz="3600" dirty="0" smtClean="0">
                <a:solidFill>
                  <a:srgbClr val="00FF00"/>
                </a:solidFill>
              </a:rPr>
              <a:t>olecules</a:t>
            </a:r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4343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compound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3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Example:  </a:t>
            </a:r>
          </a:p>
          <a:p>
            <a:pPr marL="457200" lvl="1" indent="0">
              <a:buNone/>
            </a:pPr>
            <a:r>
              <a:rPr lang="en-US" sz="4400" dirty="0" err="1" smtClean="0"/>
              <a:t>NaCl</a:t>
            </a:r>
            <a:endParaRPr lang="en-US" sz="4400" dirty="0" smtClean="0"/>
          </a:p>
          <a:p>
            <a:pPr marL="457200" lvl="1" indent="0">
              <a:buNone/>
            </a:pPr>
            <a:endParaRPr lang="en-US" sz="4400" dirty="0"/>
          </a:p>
          <a:p>
            <a:pPr marL="457200" lvl="1" indent="0">
              <a:buNone/>
            </a:pPr>
            <a:r>
              <a:rPr lang="en-US" sz="4400" dirty="0" smtClean="0"/>
              <a:t>Na (Sodium)   +  </a:t>
            </a:r>
            <a:r>
              <a:rPr lang="en-US" sz="4400" dirty="0" err="1" smtClean="0"/>
              <a:t>Cl</a:t>
            </a:r>
            <a:r>
              <a:rPr lang="en-US" sz="4400" dirty="0" smtClean="0"/>
              <a:t> (Chlorine)            </a:t>
            </a:r>
            <a:r>
              <a:rPr lang="en-US" sz="4400" dirty="0" err="1" smtClean="0"/>
              <a:t>NaCl</a:t>
            </a:r>
            <a:r>
              <a:rPr lang="en-US" sz="4400" dirty="0" smtClean="0"/>
              <a:t> (Sodium Chloride)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2819400"/>
            <a:ext cx="6858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8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400" dirty="0"/>
              <a:t>Compounds cannot be </a:t>
            </a:r>
            <a:r>
              <a:rPr lang="en-US" sz="4400" dirty="0" smtClean="0"/>
              <a:t>______________ separated.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400" dirty="0" smtClean="0"/>
              <a:t>A compound is a new _____________ that is different from each of the individual elements that make it up.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11430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FF00"/>
                </a:solidFill>
              </a:rPr>
              <a:t>physically</a:t>
            </a:r>
            <a:endParaRPr lang="en-US" sz="4400" dirty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5908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FF00"/>
                </a:solidFill>
              </a:rPr>
              <a:t>substance</a:t>
            </a:r>
            <a:endParaRPr lang="en-US" sz="4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3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</p:spPr>
            <p:txBody>
              <a:bodyPr>
                <a:normAutofit/>
              </a:bodyPr>
              <a:lstStyle/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sz="3600" b="1" dirty="0"/>
                  <a:t>Ex.  H₂O  </a:t>
                </a:r>
                <a:r>
                  <a:rPr lang="en-US" sz="3600" dirty="0"/>
                  <a:t>- one water molecule contains two atoms of hydrogen and one atom of oxygen bonded together acting as one </a:t>
                </a:r>
                <a:r>
                  <a:rPr lang="en-US" sz="3600" dirty="0" smtClean="0"/>
                  <a:t>unit.</a:t>
                </a:r>
                <a:endParaRPr lang="en-US" sz="3600" dirty="0"/>
              </a:p>
              <a:p>
                <a:r>
                  <a:rPr lang="en-US" sz="3600" b="1" dirty="0" smtClean="0"/>
                  <a:t>Ex</a:t>
                </a:r>
                <a:r>
                  <a:rPr lang="en-US" sz="3600" b="1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/>
                          </a:rPr>
                          <m:t>𝑪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𝟏𝟐</m:t>
                        </m:r>
                      </m:sub>
                    </m:sSub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𝟐𝟐</m:t>
                        </m:r>
                      </m:sub>
                    </m:sSub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sz="3600" b="1" i="1">
                            <a:latin typeface="Cambria Math"/>
                          </a:rPr>
                          <m:t>𝟏𝟏</m:t>
                        </m:r>
                      </m:sub>
                    </m:sSub>
                  </m:oMath>
                </a14:m>
                <a:r>
                  <a:rPr lang="en-US" sz="3600" dirty="0"/>
                  <a:t> - one molecule of table sugar contains ____ carbon atoms, ____ hydrogen atoms, and ____oxygen atoms.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440363"/>
              </a:xfrm>
              <a:blipFill rotWithShape="0">
                <a:blip r:embed="rId2"/>
                <a:stretch>
                  <a:fillRect l="-2000" t="-1794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733800" y="3505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12</a:t>
            </a:r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800" y="3505199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22</a:t>
            </a:r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4038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11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09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Read names for most chemical formulas left to right.   </a:t>
            </a:r>
            <a:endParaRPr lang="en-US" dirty="0"/>
          </a:p>
          <a:p>
            <a:r>
              <a:rPr lang="en-US" dirty="0" smtClean="0"/>
              <a:t>Many compound names add the endings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–ate or –ide to the last element.</a:t>
            </a:r>
          </a:p>
          <a:p>
            <a:r>
              <a:rPr lang="en-US" dirty="0" smtClean="0"/>
              <a:t>Some compounds add a prefix to an element name that says how many atoms of each element are in the compound.  </a:t>
            </a:r>
          </a:p>
          <a:p>
            <a:pPr lvl="1"/>
            <a:r>
              <a:rPr lang="en-US" dirty="0" smtClean="0"/>
              <a:t>CO is carbon </a:t>
            </a:r>
            <a:r>
              <a:rPr lang="en-US" u="sng" dirty="0" smtClean="0">
                <a:solidFill>
                  <a:srgbClr val="00B050"/>
                </a:solidFill>
              </a:rPr>
              <a:t>mono</a:t>
            </a:r>
            <a:r>
              <a:rPr lang="en-US" dirty="0" smtClean="0"/>
              <a:t>x</a:t>
            </a:r>
            <a:r>
              <a:rPr lang="en-US" dirty="0" smtClean="0">
                <a:solidFill>
                  <a:srgbClr val="FF0000"/>
                </a:solidFill>
              </a:rPr>
              <a:t>ide</a:t>
            </a:r>
          </a:p>
          <a:p>
            <a:pPr lvl="1"/>
            <a:r>
              <a:rPr lang="en-US" dirty="0" smtClean="0"/>
              <a:t>CO₂ is carbon </a:t>
            </a:r>
            <a:r>
              <a:rPr lang="en-US" u="sng" dirty="0" smtClean="0">
                <a:solidFill>
                  <a:srgbClr val="00B050"/>
                </a:solidFill>
              </a:rPr>
              <a:t>di</a:t>
            </a:r>
            <a:r>
              <a:rPr lang="en-US" dirty="0" smtClean="0">
                <a:solidFill>
                  <a:srgbClr val="00B050"/>
                </a:solidFill>
              </a:rPr>
              <a:t>ox</a:t>
            </a:r>
            <a:r>
              <a:rPr lang="en-US" dirty="0" smtClean="0">
                <a:solidFill>
                  <a:srgbClr val="FF0000"/>
                </a:solidFill>
              </a:rPr>
              <a:t>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4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798990"/>
              </p:ext>
            </p:extLst>
          </p:nvPr>
        </p:nvGraphicFramePr>
        <p:xfrm>
          <a:off x="685800" y="1600200"/>
          <a:ext cx="8153400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9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Carbon monoxide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Carbon dioxide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Sodium chloride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Hydrogen peroxide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Zinc chloride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ZnCl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H₂O₂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CO₂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NaCl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37238"/>
            <a:ext cx="891539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Match the chemical name with the chemical formula…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33800" y="1924050"/>
            <a:ext cx="2743200" cy="3867150"/>
            <a:chOff x="3733800" y="1924050"/>
            <a:chExt cx="2743200" cy="386715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114800" y="1924050"/>
              <a:ext cx="2362200" cy="2895600"/>
            </a:xfrm>
            <a:prstGeom prst="line">
              <a:avLst/>
            </a:prstGeom>
            <a:ln w="2222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733800" y="1924050"/>
              <a:ext cx="2743200" cy="3867150"/>
            </a:xfrm>
            <a:prstGeom prst="line">
              <a:avLst/>
            </a:prstGeom>
            <a:ln w="2222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225636" y="2971800"/>
              <a:ext cx="2209800" cy="1828800"/>
            </a:xfrm>
            <a:prstGeom prst="line">
              <a:avLst/>
            </a:prstGeom>
            <a:ln w="2222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62400" y="2819400"/>
              <a:ext cx="2514600" cy="1028700"/>
            </a:xfrm>
            <a:prstGeom prst="line">
              <a:avLst/>
            </a:prstGeom>
            <a:ln w="2222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114800" y="3848100"/>
              <a:ext cx="2209800" cy="1943100"/>
            </a:xfrm>
            <a:prstGeom prst="line">
              <a:avLst/>
            </a:prstGeom>
            <a:ln w="2222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710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Bonds -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Covalent Bonds </a:t>
            </a:r>
            <a:r>
              <a:rPr lang="en-US" dirty="0" smtClean="0"/>
              <a:t>– atoms __________ one or more pairs of valence (outermost) electrons.</a:t>
            </a:r>
          </a:p>
          <a:p>
            <a:pPr lvl="1"/>
            <a:r>
              <a:rPr lang="en-US" dirty="0" smtClean="0"/>
              <a:t>Happens between two nonmetals.</a:t>
            </a:r>
          </a:p>
          <a:p>
            <a:pPr lvl="1"/>
            <a:r>
              <a:rPr lang="en-US" dirty="0" smtClean="0"/>
              <a:t>Can share more than one pair of electrons.</a:t>
            </a:r>
          </a:p>
          <a:p>
            <a:pPr lvl="1"/>
            <a:r>
              <a:rPr lang="en-US" dirty="0" smtClean="0"/>
              <a:t>The more shared pairs, the stronger the bond.</a:t>
            </a:r>
          </a:p>
          <a:p>
            <a:pPr lvl="1"/>
            <a:r>
              <a:rPr lang="en-US" b="1" dirty="0" smtClean="0"/>
              <a:t>Ex.  H₂O  </a:t>
            </a:r>
            <a:r>
              <a:rPr lang="en-US" dirty="0" smtClean="0"/>
              <a:t>- water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447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FF00"/>
                </a:solidFill>
              </a:rPr>
              <a:t>share</a:t>
            </a:r>
            <a:endParaRPr lang="en-US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02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153400" cy="6096000"/>
          </a:xfrm>
        </p:spPr>
        <p:txBody>
          <a:bodyPr/>
          <a:lstStyle/>
          <a:p>
            <a:r>
              <a:rPr lang="en-US" b="1" dirty="0" smtClean="0"/>
              <a:t>Ionic Bonds </a:t>
            </a:r>
            <a:r>
              <a:rPr lang="en-US" dirty="0" smtClean="0"/>
              <a:t>– atoms ______ or _______ electrons </a:t>
            </a:r>
          </a:p>
          <a:p>
            <a:pPr lvl="1"/>
            <a:r>
              <a:rPr lang="en-US" dirty="0" smtClean="0"/>
              <a:t>Between a metal and a nonmetal</a:t>
            </a:r>
          </a:p>
          <a:p>
            <a:pPr lvl="1"/>
            <a:r>
              <a:rPr lang="en-US" dirty="0" smtClean="0"/>
              <a:t>Ex.  </a:t>
            </a:r>
            <a:r>
              <a:rPr lang="en-US" dirty="0" err="1" smtClean="0"/>
              <a:t>NaCl</a:t>
            </a:r>
            <a:r>
              <a:rPr lang="en-US" dirty="0" smtClean="0"/>
              <a:t> – salt </a:t>
            </a:r>
          </a:p>
          <a:p>
            <a:pPr lvl="2"/>
            <a:r>
              <a:rPr lang="en-US" sz="2800" dirty="0" smtClean="0"/>
              <a:t>Sodium loses a valance electron making it a positive ion.</a:t>
            </a:r>
          </a:p>
          <a:p>
            <a:pPr lvl="2"/>
            <a:r>
              <a:rPr lang="en-US" sz="2800" dirty="0" smtClean="0"/>
              <a:t>Chlorine gains an electron which makes it a negative ion.</a:t>
            </a:r>
          </a:p>
          <a:p>
            <a:pPr lvl="2"/>
            <a:r>
              <a:rPr lang="en-US" sz="2800" dirty="0" smtClean="0"/>
              <a:t>Both atoms are now stable and attracted to each other.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304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gain</a:t>
            </a:r>
            <a:endParaRPr lang="en-US" sz="3600" dirty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30479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lose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303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Compounds &amp; Equations</vt:lpstr>
      <vt:lpstr>PowerPoint Presentation</vt:lpstr>
      <vt:lpstr>PowerPoint Presentation</vt:lpstr>
      <vt:lpstr>PowerPoint Presentation</vt:lpstr>
      <vt:lpstr>PowerPoint Presentation</vt:lpstr>
      <vt:lpstr>Compound Names</vt:lpstr>
      <vt:lpstr>PowerPoint Presentation</vt:lpstr>
      <vt:lpstr>Types of Bonds - Challenge</vt:lpstr>
      <vt:lpstr>PowerPoint Presentation</vt:lpstr>
      <vt:lpstr>PowerPoint Presentation</vt:lpstr>
      <vt:lpstr>Drawing molecules: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Compounds</dc:title>
  <dc:creator>ARathjen</dc:creator>
  <cp:lastModifiedBy>Windows User</cp:lastModifiedBy>
  <cp:revision>35</cp:revision>
  <cp:lastPrinted>2014-11-20T14:12:50Z</cp:lastPrinted>
  <dcterms:created xsi:type="dcterms:W3CDTF">2012-11-27T16:24:33Z</dcterms:created>
  <dcterms:modified xsi:type="dcterms:W3CDTF">2016-11-28T17:32:13Z</dcterms:modified>
</cp:coreProperties>
</file>