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7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9" r:id="rId4"/>
    <p:sldId id="260" r:id="rId5"/>
    <p:sldId id="294" r:id="rId6"/>
    <p:sldId id="295" r:id="rId7"/>
    <p:sldId id="288" r:id="rId8"/>
    <p:sldId id="289" r:id="rId9"/>
    <p:sldId id="296" r:id="rId10"/>
    <p:sldId id="290" r:id="rId11"/>
    <p:sldId id="292" r:id="rId12"/>
    <p:sldId id="293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5" r:id="rId21"/>
    <p:sldId id="284" r:id="rId22"/>
    <p:sldId id="283" r:id="rId23"/>
    <p:sldId id="281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83" autoAdjust="0"/>
  </p:normalViewPr>
  <p:slideViewPr>
    <p:cSldViewPr>
      <p:cViewPr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207128-EA41-4D73-8303-71491C6675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84951E-DF5B-4F32-96F3-F06661F09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4F3424-1317-45DE-BF33-45C7A177E78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934D41-6844-4207-BF6D-99E3DD56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4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34D41-6844-4207-BF6D-99E3DD56BD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9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3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42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0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33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7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55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2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79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50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6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2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9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17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8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895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69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76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6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8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4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1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3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1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1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8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9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CD80930-F20D-4060-BB48-ECAA6BD7FA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EC1A-DFE2-446E-8DFC-968D46C111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05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NITROGEN atom with the correct number of protons and neutrons in the nucleus and the correct number of electrons in the electron cloud.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3178203" y="3187148"/>
            <a:ext cx="4343400" cy="3276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Quick Check!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Draw a Fluorine atom with the correct number of protons, neutrons, and electrons.</a:t>
            </a:r>
            <a:endParaRPr lang="en-US" sz="4000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3352800" y="3810000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3067878" y="4711148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5063987" y="6308725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6629400" y="5920581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7331765" y="4914900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7179365" y="3962400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6195391" y="3232219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12" name="Oval 11"/>
          <p:cNvSpPr/>
          <p:nvPr/>
        </p:nvSpPr>
        <p:spPr>
          <a:xfrm>
            <a:off x="3657600" y="5766611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13" name="Oval 12"/>
          <p:cNvSpPr/>
          <p:nvPr/>
        </p:nvSpPr>
        <p:spPr>
          <a:xfrm>
            <a:off x="4578626" y="3117919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35" name="Oval 34"/>
          <p:cNvSpPr/>
          <p:nvPr/>
        </p:nvSpPr>
        <p:spPr>
          <a:xfrm>
            <a:off x="6637020" y="5920581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36" name="Oval 35"/>
          <p:cNvSpPr/>
          <p:nvPr/>
        </p:nvSpPr>
        <p:spPr>
          <a:xfrm>
            <a:off x="7339385" y="4914900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37" name="Oval 36"/>
          <p:cNvSpPr/>
          <p:nvPr/>
        </p:nvSpPr>
        <p:spPr>
          <a:xfrm>
            <a:off x="7186985" y="3962400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38" name="Oval 37"/>
          <p:cNvSpPr/>
          <p:nvPr/>
        </p:nvSpPr>
        <p:spPr>
          <a:xfrm>
            <a:off x="6203011" y="3232219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39" name="Oval 38"/>
          <p:cNvSpPr/>
          <p:nvPr/>
        </p:nvSpPr>
        <p:spPr>
          <a:xfrm>
            <a:off x="3665220" y="5766611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40" name="Oval 39"/>
          <p:cNvSpPr/>
          <p:nvPr/>
        </p:nvSpPr>
        <p:spPr>
          <a:xfrm>
            <a:off x="4586246" y="3117919"/>
            <a:ext cx="3048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</a:t>
            </a:r>
            <a:endParaRPr lang="en-US" sz="2000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3067878" y="3102521"/>
            <a:ext cx="4576307" cy="3434804"/>
            <a:chOff x="3067878" y="3102521"/>
            <a:chExt cx="4576307" cy="3434804"/>
          </a:xfrm>
        </p:grpSpPr>
        <p:sp>
          <p:nvSpPr>
            <p:cNvPr id="34" name="Oval 33"/>
            <p:cNvSpPr/>
            <p:nvPr/>
          </p:nvSpPr>
          <p:spPr>
            <a:xfrm>
              <a:off x="5071607" y="6308725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352800" y="3794602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067878" y="4695750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637020" y="5905183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7339385" y="4899502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7186985" y="3947002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6203011" y="3216821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3665220" y="5751213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586246" y="3102521"/>
              <a:ext cx="3048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en-US" sz="2000" b="1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324019" y="3908902"/>
            <a:ext cx="1784736" cy="1541081"/>
            <a:chOff x="4410655" y="3855322"/>
            <a:chExt cx="1784736" cy="1541081"/>
          </a:xfrm>
        </p:grpSpPr>
        <p:grpSp>
          <p:nvGrpSpPr>
            <p:cNvPr id="43" name="Group 42"/>
            <p:cNvGrpSpPr/>
            <p:nvPr/>
          </p:nvGrpSpPr>
          <p:grpSpPr>
            <a:xfrm>
              <a:off x="4410655" y="3855322"/>
              <a:ext cx="1784736" cy="868998"/>
              <a:chOff x="4410655" y="3855322"/>
              <a:chExt cx="1784736" cy="86899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540526" y="4147009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977185" y="4171950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456583" y="4396581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846982" y="4408695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410655" y="4485781"/>
                <a:ext cx="404191" cy="238539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876964" y="3855322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398604" y="3905250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14391" y="4382390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459896" y="4163013"/>
                <a:ext cx="381000" cy="2667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+</a:t>
                </a:r>
                <a:endParaRPr lang="en-US" sz="2000" b="1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636440" y="4561878"/>
              <a:ext cx="1430572" cy="834525"/>
              <a:chOff x="4578626" y="4565503"/>
              <a:chExt cx="1430572" cy="834525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4578626" y="4809456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731026" y="4961856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883426" y="5114256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390983" y="4788192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6448" y="4565503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181764" y="4852608"/>
                <a:ext cx="152400" cy="23425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536260" y="5014214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899827" y="4725323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5249682" y="5159020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740842" y="4711148"/>
                <a:ext cx="268356" cy="24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970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Isotopes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Isotopes</a:t>
            </a:r>
            <a:r>
              <a:rPr lang="en-US" dirty="0" smtClean="0"/>
              <a:t> are atoms of the same element that have different numbers of neutrons.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 smtClean="0"/>
              <a:t>Ex: </a:t>
            </a:r>
            <a:r>
              <a:rPr lang="en-US" dirty="0" smtClean="0"/>
              <a:t>Carbon (C) atoms</a:t>
            </a:r>
          </a:p>
          <a:p>
            <a:r>
              <a:rPr lang="en-US" dirty="0" smtClean="0"/>
              <a:t>Always have 6 protons</a:t>
            </a:r>
          </a:p>
          <a:p>
            <a:r>
              <a:rPr lang="en-US" dirty="0" smtClean="0"/>
              <a:t>Naturally occurring Isotopes of carbon</a:t>
            </a:r>
          </a:p>
          <a:p>
            <a:pPr lvl="1"/>
            <a:r>
              <a:rPr lang="en-US" dirty="0" smtClean="0"/>
              <a:t>6 neutrons (most common)</a:t>
            </a:r>
          </a:p>
          <a:p>
            <a:pPr lvl="1"/>
            <a:r>
              <a:rPr lang="en-US" dirty="0" smtClean="0"/>
              <a:t>7 neutrons</a:t>
            </a:r>
          </a:p>
          <a:p>
            <a:pPr lvl="1"/>
            <a:r>
              <a:rPr lang="en-US" dirty="0" smtClean="0"/>
              <a:t>8 neutrons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Mass of an Atom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mass is so small that scientists made up a new unit.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u="sng" dirty="0" smtClean="0"/>
              <a:t>A</a:t>
            </a:r>
            <a:r>
              <a:rPr lang="en-US" dirty="0" smtClean="0"/>
              <a:t>tomic </a:t>
            </a:r>
            <a:r>
              <a:rPr lang="en-US" u="sng" dirty="0" smtClean="0"/>
              <a:t>M</a:t>
            </a:r>
            <a:r>
              <a:rPr lang="en-US" dirty="0" smtClean="0"/>
              <a:t>ass </a:t>
            </a:r>
            <a:r>
              <a:rPr lang="en-US" u="sng" dirty="0" smtClean="0"/>
              <a:t>U</a:t>
            </a:r>
            <a:r>
              <a:rPr lang="en-US" dirty="0" smtClean="0"/>
              <a:t>nit (</a:t>
            </a:r>
            <a:r>
              <a:rPr lang="en-US" dirty="0" err="1" smtClean="0"/>
              <a:t>amu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 proton ~ 1 </a:t>
            </a:r>
            <a:r>
              <a:rPr lang="en-US" dirty="0" err="1" smtClean="0"/>
              <a:t>amu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 neutron ~ 1 </a:t>
            </a:r>
            <a:r>
              <a:rPr lang="en-US" dirty="0" err="1" smtClean="0"/>
              <a:t>amu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 electron ~ 0    -&gt;  the mass of electrons has 				very little effect on the atom’s 			total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Mass Number</a:t>
            </a:r>
            <a:r>
              <a:rPr lang="en-US" dirty="0" smtClean="0"/>
              <a:t> </a:t>
            </a:r>
            <a:r>
              <a:rPr lang="en-US" sz="3600" b="1" dirty="0" smtClean="0"/>
              <a:t>=</a:t>
            </a:r>
            <a:r>
              <a:rPr lang="en-US" dirty="0" smtClean="0"/>
              <a:t>  </a:t>
            </a:r>
            <a:r>
              <a:rPr lang="en-US" u="sng" dirty="0" smtClean="0"/>
              <a:t># of Protons</a:t>
            </a:r>
            <a:r>
              <a:rPr lang="en-US" dirty="0" smtClean="0"/>
              <a:t>  </a:t>
            </a:r>
            <a:r>
              <a:rPr lang="en-US" sz="3600" b="1" dirty="0" smtClean="0"/>
              <a:t>+</a:t>
            </a:r>
            <a:r>
              <a:rPr lang="en-US" dirty="0" smtClean="0"/>
              <a:t>  </a:t>
            </a:r>
            <a:r>
              <a:rPr lang="en-US" u="sng" dirty="0" smtClean="0"/>
              <a:t># of Neutrons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 smtClean="0"/>
              <a:t>Ex: Carbon</a:t>
            </a:r>
          </a:p>
          <a:p>
            <a:pPr>
              <a:buNone/>
            </a:pPr>
            <a:r>
              <a:rPr lang="en-US" dirty="0" smtClean="0"/>
              <a:t>Mass Number  = 6 protons + 8 neutrons </a:t>
            </a:r>
          </a:p>
          <a:p>
            <a:pPr>
              <a:buNone/>
            </a:pPr>
            <a:r>
              <a:rPr lang="en-US" dirty="0" smtClean="0"/>
              <a:t>Mass Number  = 14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Carbon-14</a:t>
            </a:r>
          </a:p>
          <a:p>
            <a:pPr>
              <a:buNone/>
            </a:pPr>
            <a:r>
              <a:rPr lang="en-US" dirty="0" smtClean="0"/>
              <a:t>Carbon -13 </a:t>
            </a:r>
          </a:p>
          <a:p>
            <a:pPr>
              <a:buNone/>
            </a:pPr>
            <a:r>
              <a:rPr lang="en-US" dirty="0" smtClean="0"/>
              <a:t>Carbon-12 (most common)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Ex2: How many protons, neutrons, and electrons are in Neon-22?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Atomic Number = 10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Protons = 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Protons	+	Neutrons 	= Mass Number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10   	+	  ______ 	=	22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Neutrons = 12</a:t>
            </a:r>
          </a:p>
          <a:p>
            <a:pPr>
              <a:buNone/>
            </a:pPr>
            <a:r>
              <a:rPr lang="en-US" dirty="0" smtClean="0"/>
              <a:t>How many electrons are in this isotope? 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Ex3: How many protons, neutrons, and electrons are in Nitrogen-15?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Atomic Number = 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Protons = 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Electrons = 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Neutrons = 8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Protons 	+	Neutrons  	= Mass Number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7		+	 _______ 	=   	15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Neutrons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Unstable or Radioactive Isotopes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isotopes are </a:t>
            </a:r>
            <a:r>
              <a:rPr lang="en-US" u="sng" dirty="0" smtClean="0"/>
              <a:t>unstable or radioactive </a:t>
            </a:r>
            <a:r>
              <a:rPr lang="en-US" dirty="0" smtClean="0"/>
              <a:t>– atoms that spontaneously fall apart after a certain amount of time, giving off radiation.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Radiation can damage or destroy living cells.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Radioactive Isotopes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Cobalt – 60</a:t>
            </a:r>
          </a:p>
          <a:p>
            <a:r>
              <a:rPr lang="en-US" dirty="0" smtClean="0"/>
              <a:t>Protons:  27</a:t>
            </a:r>
          </a:p>
          <a:p>
            <a:r>
              <a:rPr lang="en-US" dirty="0" smtClean="0"/>
              <a:t>Neutrons:  33</a:t>
            </a:r>
          </a:p>
          <a:p>
            <a:r>
              <a:rPr lang="en-US" dirty="0" smtClean="0"/>
              <a:t>Electrons:  27</a:t>
            </a:r>
          </a:p>
          <a:p>
            <a:r>
              <a:rPr lang="en-US" dirty="0" smtClean="0"/>
              <a:t>Mass Number:  60</a:t>
            </a:r>
          </a:p>
          <a:p>
            <a:r>
              <a:rPr lang="en-US" dirty="0" smtClean="0"/>
              <a:t>Use:  irradiating food (kills bacteria)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The more neutrons in an isotope, the more mass it has, the easier it is to break apart – the more likely it is radioactive</a:t>
            </a:r>
          </a:p>
          <a:p>
            <a:pPr marL="0" indent="0">
              <a:buNone/>
            </a:pPr>
            <a:endParaRPr lang="en-US" sz="3600" b="1" dirty="0"/>
          </a:p>
          <a:p>
            <a:pPr>
              <a:buNone/>
            </a:pPr>
            <a:r>
              <a:rPr lang="en-US" sz="4000" b="1" dirty="0"/>
              <a:t>Half-life – the time it takes an atom to decay 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5223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900" u="sng" dirty="0" smtClean="0"/>
              <a:t>Atomic Structure</a:t>
            </a:r>
          </a:p>
          <a:p>
            <a:pPr>
              <a:buNone/>
            </a:pPr>
            <a:endParaRPr lang="en-US" dirty="0"/>
          </a:p>
          <a:p>
            <a:r>
              <a:rPr lang="en-US" sz="3000" u="sng" dirty="0" smtClean="0"/>
              <a:t>Electrons</a:t>
            </a:r>
            <a:r>
              <a:rPr lang="en-US" sz="3000" dirty="0" smtClean="0"/>
              <a:t> – negatively charged part of atom found in electron clouds</a:t>
            </a:r>
          </a:p>
          <a:p>
            <a:r>
              <a:rPr lang="en-US" sz="3000" u="sng" dirty="0" smtClean="0"/>
              <a:t>Nucleus</a:t>
            </a:r>
            <a:r>
              <a:rPr lang="en-US" sz="3000" dirty="0" smtClean="0"/>
              <a:t> – positively charged center </a:t>
            </a:r>
          </a:p>
          <a:p>
            <a:pPr lvl="1"/>
            <a:r>
              <a:rPr lang="en-US" sz="3000" u="sng" dirty="0" smtClean="0"/>
              <a:t>Protons</a:t>
            </a:r>
            <a:r>
              <a:rPr lang="en-US" sz="3000" dirty="0" smtClean="0"/>
              <a:t> – positively charged particles in the nucleus</a:t>
            </a:r>
          </a:p>
          <a:p>
            <a:pPr lvl="1"/>
            <a:r>
              <a:rPr lang="en-US" sz="3000" u="sng" dirty="0" smtClean="0"/>
              <a:t>Neutrons</a:t>
            </a:r>
            <a:r>
              <a:rPr lang="en-US" sz="3000" dirty="0" smtClean="0"/>
              <a:t> – particles in the nucleus that have no charge; neutral</a:t>
            </a:r>
          </a:p>
          <a:p>
            <a:pPr lvl="1"/>
            <a:endParaRPr lang="en-US" sz="3000" dirty="0"/>
          </a:p>
          <a:p>
            <a:r>
              <a:rPr lang="en-US" sz="3000" dirty="0" smtClean="0"/>
              <a:t>Charge of protons and electrons are opposite but equal, so their charges cancel each other out.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Isotopes may also be written like this…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aseline="30000" dirty="0" smtClean="0"/>
              <a:t>3</a:t>
            </a:r>
            <a:r>
              <a:rPr lang="en-US" sz="4400" dirty="0" smtClean="0"/>
              <a:t>He         	Helium-3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aseline="30000" dirty="0" smtClean="0"/>
              <a:t>23</a:t>
            </a:r>
            <a:r>
              <a:rPr lang="en-US" sz="4400" dirty="0" smtClean="0"/>
              <a:t>Na	       Sodium-23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000" dirty="0" smtClean="0"/>
              <a:t>Mass number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5800" y="4422913"/>
            <a:ext cx="0" cy="9872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3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3810000" y="3429000"/>
            <a:ext cx="1447800" cy="1374443"/>
            <a:chOff x="4114800" y="4038600"/>
            <a:chExt cx="1447800" cy="1374443"/>
          </a:xfrm>
        </p:grpSpPr>
        <p:sp>
          <p:nvSpPr>
            <p:cNvPr id="21" name="Oval 20"/>
            <p:cNvSpPr/>
            <p:nvPr/>
          </p:nvSpPr>
          <p:spPr>
            <a:xfrm>
              <a:off x="4572000" y="4419600"/>
              <a:ext cx="228600" cy="2286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114800" y="4038600"/>
              <a:ext cx="1447800" cy="1374443"/>
              <a:chOff x="3962400" y="2362200"/>
              <a:chExt cx="1447800" cy="1374443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038600" y="31242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572000" y="31242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267200" y="2514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029200" y="25908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495800" y="23622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648200" y="2895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953000" y="29718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7200" y="2895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962400" y="26670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419600" y="34290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800600" y="23622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648200" y="25908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181600" y="28194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029200" y="32004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756813" y="3508043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62400" y="28956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105400" y="23622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267200" y="3200400"/>
                <a:ext cx="228600" cy="2286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981200" y="1600200"/>
            <a:ext cx="5181600" cy="4953000"/>
            <a:chOff x="1981200" y="1600200"/>
            <a:chExt cx="5181600" cy="4953000"/>
          </a:xfrm>
        </p:grpSpPr>
        <p:grpSp>
          <p:nvGrpSpPr>
            <p:cNvPr id="34" name="Group 33"/>
            <p:cNvGrpSpPr/>
            <p:nvPr/>
          </p:nvGrpSpPr>
          <p:grpSpPr>
            <a:xfrm>
              <a:off x="1981200" y="1676400"/>
              <a:ext cx="5181600" cy="4876800"/>
              <a:chOff x="2057400" y="1447800"/>
              <a:chExt cx="5181600" cy="48768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133600" y="1447800"/>
                <a:ext cx="5105400" cy="4876800"/>
              </a:xfrm>
              <a:prstGeom prst="ellipse">
                <a:avLst/>
              </a:prstGeom>
              <a:noFill/>
              <a:ln w="1174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819401" y="19812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91200" y="59436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962400" y="60960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743200" y="54102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057400" y="36576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858000" y="48768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58000" y="2590800"/>
                <a:ext cx="152399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4953000" y="1600200"/>
              <a:ext cx="152399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  <a:r>
              <a:rPr lang="en-US" sz="3200" b="1" dirty="0" smtClean="0"/>
              <a:t>                    		Quick Check!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What is the name of this isotope? </a:t>
            </a:r>
            <a:r>
              <a:rPr lang="en-US" sz="3200" dirty="0" smtClean="0"/>
              <a:t>(Draw a diagram of this isotope in your notebook.)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854368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Protons</a:t>
            </a:r>
          </a:p>
          <a:p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Neutrons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Electrons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FOtraN1Hec8Z6JbRtwgrULqviHna5LMC67V5BRUPU-30Q4B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4724400" cy="307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228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Particle Accelerator (Atom Smasher) </a:t>
            </a:r>
            <a:r>
              <a:rPr lang="en-US" sz="4000" b="1" dirty="0"/>
              <a:t>–</a:t>
            </a:r>
            <a:br>
              <a:rPr lang="en-US" sz="4000" b="1" dirty="0"/>
            </a:br>
            <a:r>
              <a:rPr lang="en-US" sz="4000" b="1" dirty="0"/>
              <a:t>used to make synthetic (man made) atoms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51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 smtClean="0"/>
              <a:t>Ions</a:t>
            </a:r>
            <a:r>
              <a:rPr lang="en-US" sz="4800" b="1" dirty="0" smtClean="0"/>
              <a:t> – an atom that is no longer neutral because it has gained or lost electrons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endParaRPr lang="en-US" sz="4800" b="1" dirty="0" smtClean="0"/>
          </a:p>
          <a:p>
            <a:pPr marL="0" indent="0">
              <a:buNone/>
            </a:pPr>
            <a:r>
              <a:rPr lang="en-US" sz="4800" b="1" dirty="0"/>
              <a:t>	</a:t>
            </a:r>
            <a:endParaRPr lang="en-US" sz="4800" b="1" dirty="0" smtClean="0"/>
          </a:p>
          <a:p>
            <a:pPr marL="0" indent="0">
              <a:buNone/>
            </a:pPr>
            <a:r>
              <a:rPr lang="en-US" sz="4800" b="1" dirty="0"/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6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28600"/>
                <a:ext cx="8991600" cy="6477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b="1" dirty="0" smtClean="0"/>
                  <a:t>Positive ions – when electron(s) are lost</a:t>
                </a:r>
              </a:p>
              <a:p>
                <a:pPr marL="0" indent="0">
                  <a:buNone/>
                </a:pPr>
                <a:r>
                  <a:rPr lang="en-US" sz="4000" b="1" dirty="0"/>
                  <a:t>	-more protons than </a:t>
                </a:r>
                <a:r>
                  <a:rPr lang="en-US" sz="4000" b="1" dirty="0" smtClean="0"/>
                  <a:t>electrons</a:t>
                </a:r>
              </a:p>
              <a:p>
                <a:pPr marL="0" indent="0">
                  <a:buNone/>
                </a:pPr>
                <a:endParaRPr lang="en-US" sz="4000" b="1" dirty="0" smtClean="0"/>
              </a:p>
              <a:p>
                <a:pPr marL="0" indent="0">
                  <a:buNone/>
                </a:pPr>
                <a:r>
                  <a:rPr lang="en-US" sz="4000" b="1" dirty="0" smtClean="0"/>
                  <a:t>			Helium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latin typeface="Cambria Math"/>
                          </a:rPr>
                          <m:t>𝑯𝒆</m:t>
                        </m:r>
                      </m:e>
                      <m:sup>
                        <m:r>
                          <a:rPr lang="en-US" sz="4000" b="1" i="1" dirty="0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US" sz="4000" b="1" dirty="0" smtClean="0"/>
              </a:p>
              <a:p>
                <a:pPr marL="0" indent="0">
                  <a:buNone/>
                </a:pPr>
                <a:endParaRPr lang="en-US" sz="4000" b="1" dirty="0"/>
              </a:p>
              <a:p>
                <a:pPr marL="0" indent="0">
                  <a:buNone/>
                </a:pPr>
                <a:endParaRPr lang="en-US" sz="4000" b="1" dirty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28600"/>
                <a:ext cx="8991600" cy="6477000"/>
              </a:xfrm>
              <a:blipFill rotWithShape="1">
                <a:blip r:embed="rId2"/>
                <a:stretch>
                  <a:fillRect l="-2441" t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286000" y="3352800"/>
            <a:ext cx="3124200" cy="2971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671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57600" y="4734339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90899" y="4489174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45395" y="43815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0" y="4679674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0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28600"/>
                <a:ext cx="8991600" cy="6477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b="1" dirty="0" smtClean="0"/>
                  <a:t>Negative </a:t>
                </a:r>
                <a:r>
                  <a:rPr lang="en-US" sz="4000" b="1" dirty="0"/>
                  <a:t>ions – when electron(s) are </a:t>
                </a:r>
                <a:r>
                  <a:rPr lang="en-US" sz="4000" b="1" dirty="0" smtClean="0"/>
                  <a:t>added or gained</a:t>
                </a:r>
                <a:endParaRPr lang="en-US" sz="4000" b="1" dirty="0"/>
              </a:p>
              <a:p>
                <a:pPr marL="0" indent="0">
                  <a:buNone/>
                </a:pPr>
                <a:r>
                  <a:rPr lang="en-US" sz="4000" b="1" dirty="0"/>
                  <a:t>	-more </a:t>
                </a:r>
                <a:r>
                  <a:rPr lang="en-US" sz="4000" b="1" dirty="0" smtClean="0"/>
                  <a:t>electrons </a:t>
                </a:r>
                <a:r>
                  <a:rPr lang="en-US" sz="4000" b="1" dirty="0"/>
                  <a:t>than </a:t>
                </a:r>
                <a:r>
                  <a:rPr lang="en-US" sz="4000" b="1" dirty="0" smtClean="0"/>
                  <a:t>protons</a:t>
                </a:r>
              </a:p>
              <a:p>
                <a:pPr marL="0" indent="0">
                  <a:buNone/>
                </a:pPr>
                <a:r>
                  <a:rPr lang="en-US" sz="4000" b="1" dirty="0" smtClean="0"/>
                  <a:t>			Helium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                                          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𝑯𝒆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4000" b="1" dirty="0"/>
              </a:p>
              <a:p>
                <a:pPr marL="0" indent="0">
                  <a:buNone/>
                </a:pPr>
                <a:endParaRPr lang="en-US" sz="4000" b="1" dirty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28600"/>
                <a:ext cx="8991600" cy="6477000"/>
              </a:xfrm>
              <a:blipFill rotWithShape="1">
                <a:blip r:embed="rId2"/>
                <a:stretch>
                  <a:fillRect l="-2441" t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286000" y="3352800"/>
            <a:ext cx="3124200" cy="2971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671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57600" y="467967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90899" y="4489174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45395" y="43815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67000" y="3681484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0" y="4679674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438400" y="5486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6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4" grpId="0" animBg="1"/>
      <p:bldP spid="1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62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Ex1:						Positive or 							Negative Ion?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Positive ion</a:t>
            </a:r>
          </a:p>
          <a:p>
            <a:pPr marL="0" indent="0">
              <a:buNone/>
            </a:pPr>
            <a:r>
              <a:rPr lang="en-US" b="1" dirty="0" smtClean="0"/>
              <a:t>Why?</a:t>
            </a:r>
          </a:p>
          <a:p>
            <a:pPr marL="0" indent="0">
              <a:buNone/>
            </a:pPr>
            <a:r>
              <a:rPr lang="en-US" b="1" dirty="0" smtClean="0"/>
              <a:t>B/c there are more protons than electrons (more positive than negative charges)</a:t>
            </a:r>
          </a:p>
          <a:p>
            <a:pPr marL="0" indent="0">
              <a:buNone/>
            </a:pPr>
            <a:r>
              <a:rPr lang="en-US" b="1" dirty="0" smtClean="0"/>
              <a:t>Which element?</a:t>
            </a:r>
          </a:p>
          <a:p>
            <a:pPr marL="0" indent="0">
              <a:buNone/>
            </a:pPr>
            <a:r>
              <a:rPr lang="en-US" b="1" dirty="0" smtClean="0"/>
              <a:t>Lithium            Li</a:t>
            </a:r>
            <a:r>
              <a:rPr lang="en-US" b="1" baseline="30000" dirty="0" smtClean="0"/>
              <a:t>+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152400"/>
            <a:ext cx="3124200" cy="2971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12702" y="12920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22202" y="1646583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37369" y="11015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37369" y="156375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31702" y="126558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785152" y="911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40496" y="1025387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54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Ex2:						Positive or 							Negative Ion?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Positive ion</a:t>
            </a:r>
          </a:p>
          <a:p>
            <a:pPr marL="0" indent="0">
              <a:buNone/>
            </a:pPr>
            <a:r>
              <a:rPr lang="en-US" b="1" dirty="0" smtClean="0"/>
              <a:t>How many electrons were lost?</a:t>
            </a:r>
          </a:p>
          <a:p>
            <a:pPr marL="0" indent="0">
              <a:buNone/>
            </a:pPr>
            <a:r>
              <a:rPr lang="en-US" b="1" dirty="0"/>
              <a:t>2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Which element?</a:t>
            </a:r>
          </a:p>
          <a:p>
            <a:pPr marL="0" indent="0">
              <a:buNone/>
            </a:pPr>
            <a:r>
              <a:rPr lang="en-US" b="1" dirty="0" smtClean="0"/>
              <a:t>Boron	B</a:t>
            </a:r>
            <a:r>
              <a:rPr lang="en-US" b="1" baseline="30000" dirty="0"/>
              <a:t>2</a:t>
            </a:r>
            <a:r>
              <a:rPr lang="en-US" b="1" baseline="30000" dirty="0" smtClean="0"/>
              <a:t>+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152400"/>
            <a:ext cx="3124200" cy="2971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12702" y="12920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22202" y="1646583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37369" y="11015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37369" y="156375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31702" y="126558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785152" y="911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40496" y="1025387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-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40229" y="1848679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03202" y="7205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+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86881" y="1292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84202" y="8348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16826" y="758687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4226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Ex3:						Positive or 							Negative Ion?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Negative ion</a:t>
            </a:r>
          </a:p>
          <a:p>
            <a:pPr marL="0" indent="0">
              <a:buNone/>
            </a:pPr>
            <a:r>
              <a:rPr lang="en-US" b="1" dirty="0" smtClean="0"/>
              <a:t>How many electrons were added?</a:t>
            </a:r>
          </a:p>
          <a:p>
            <a:pPr marL="0" indent="0">
              <a:buNone/>
            </a:pPr>
            <a:r>
              <a:rPr lang="en-US" b="1" dirty="0" smtClean="0"/>
              <a:t>1</a:t>
            </a:r>
          </a:p>
          <a:p>
            <a:pPr marL="0" indent="0">
              <a:buNone/>
            </a:pPr>
            <a:r>
              <a:rPr lang="en-US" b="1" dirty="0" smtClean="0"/>
              <a:t>Which element?</a:t>
            </a:r>
          </a:p>
          <a:p>
            <a:pPr marL="0" indent="0">
              <a:buNone/>
            </a:pPr>
            <a:r>
              <a:rPr lang="en-US" b="1" dirty="0" smtClean="0"/>
              <a:t>Boron	B</a:t>
            </a:r>
            <a:r>
              <a:rPr lang="en-US" b="1" baseline="30000" dirty="0" smtClean="0"/>
              <a:t>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152400"/>
            <a:ext cx="3124200" cy="2971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12702" y="12920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22202" y="1646583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37369" y="1075083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37369" y="156375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31702" y="126558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85152" y="911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40496" y="1025387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054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040229" y="1848679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03202" y="720587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586881" y="1292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484202" y="8348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416826" y="758687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970680" y="76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0480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645426" y="1792357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3600" dirty="0" smtClean="0"/>
              <a:t>Atoms of different elements contain different numbers of </a:t>
            </a:r>
            <a:r>
              <a:rPr lang="en-US" sz="3600" u="sng" dirty="0" smtClean="0"/>
              <a:t>protons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2800" b="1" u="sng" dirty="0" smtClean="0"/>
              <a:t>Atomic </a:t>
            </a:r>
            <a:r>
              <a:rPr lang="en-US" sz="2800" b="1" u="sng" dirty="0"/>
              <a:t>Number</a:t>
            </a:r>
            <a:r>
              <a:rPr lang="en-US" sz="2800" b="1" dirty="0"/>
              <a:t> – number of protons in an atom</a:t>
            </a:r>
          </a:p>
          <a:p>
            <a:pPr>
              <a:buNone/>
            </a:pPr>
            <a:r>
              <a:rPr lang="en-US" sz="2800" b="1" dirty="0"/>
              <a:t>	Ex: Carbon – atomic number is 6</a:t>
            </a:r>
          </a:p>
          <a:p>
            <a:pPr>
              <a:buNone/>
            </a:pPr>
            <a:r>
              <a:rPr lang="en-US" sz="2800" b="1" dirty="0"/>
              <a:t>		6 protons,  6 electrons</a:t>
            </a:r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14400"/>
            <a:ext cx="5486400" cy="51054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ysClr val="windowText" lastClr="000000"/>
                </a:solidFill>
              </a:rPr>
              <a:t>6</a:t>
            </a:r>
          </a:p>
          <a:p>
            <a:pPr marL="0" indent="0"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C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ysClr val="windowText" lastClr="000000"/>
                </a:solidFill>
              </a:rPr>
              <a:t>Carbon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ysClr val="windowText" lastClr="000000"/>
                </a:solidFill>
              </a:rPr>
              <a:t>12.0</a:t>
            </a:r>
            <a:endParaRPr 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3092" y="1514748"/>
            <a:ext cx="3029527" cy="107377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Atomic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Number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65551"/>
            <a:ext cx="2667000" cy="1077218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Element Name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219779"/>
            <a:ext cx="2133600" cy="1077218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Chemical Symbol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1" y="4343400"/>
            <a:ext cx="2438399" cy="213808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Atomic Mass or Mass Number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06436" y="1807136"/>
            <a:ext cx="1260764" cy="400431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19400" y="4198358"/>
            <a:ext cx="685800" cy="44984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181600" y="2776953"/>
            <a:ext cx="1752600" cy="804447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410200" y="5128230"/>
            <a:ext cx="1066801" cy="35817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7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this chart in your notes.  Use the periodic table to fill in the missing info.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228999"/>
              </p:ext>
            </p:extLst>
          </p:nvPr>
        </p:nvGraphicFramePr>
        <p:xfrm>
          <a:off x="304800" y="2438400"/>
          <a:ext cx="8229599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</a:t>
                      </a:r>
                      <a:r>
                        <a:rPr lang="en-US" baseline="0" dirty="0" smtClean="0"/>
                        <a:t>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Mass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Hydrogen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Fe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8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12.0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Aluminum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sz="3200" u="sng" dirty="0"/>
              <a:t>Atomic </a:t>
            </a:r>
            <a:r>
              <a:rPr lang="en-US" sz="3200" u="sng" dirty="0" smtClean="0"/>
              <a:t>Mass/Mass Number </a:t>
            </a:r>
            <a:r>
              <a:rPr lang="en-US" sz="3200" dirty="0" smtClean="0"/>
              <a:t>– </a:t>
            </a:r>
            <a:r>
              <a:rPr lang="en-US" sz="3200" dirty="0"/>
              <a:t>Total number of protons and neutrons in an atom. </a:t>
            </a:r>
          </a:p>
          <a:p>
            <a:pPr>
              <a:buNone/>
            </a:pPr>
            <a:r>
              <a:rPr lang="en-US" sz="3200" dirty="0"/>
              <a:t>	</a:t>
            </a:r>
            <a:endParaRPr lang="en-US" sz="3200" dirty="0" smtClean="0"/>
          </a:p>
          <a:p>
            <a:pPr>
              <a:buNone/>
            </a:pPr>
            <a:r>
              <a:rPr lang="en-US" sz="2400" dirty="0" smtClean="0"/>
              <a:t>Ex</a:t>
            </a:r>
            <a:r>
              <a:rPr lang="en-US" sz="2400" dirty="0"/>
              <a:t>:  Carbon – mass number is 12, </a:t>
            </a:r>
            <a:r>
              <a:rPr lang="en-US" sz="2400" dirty="0" smtClean="0"/>
              <a:t>atomic number is 6. </a:t>
            </a:r>
          </a:p>
          <a:p>
            <a:pPr>
              <a:buNone/>
            </a:pPr>
            <a:r>
              <a:rPr lang="en-US" sz="2400" dirty="0" smtClean="0"/>
              <a:t>				12 – 6 = 6 </a:t>
            </a:r>
          </a:p>
          <a:p>
            <a:pPr>
              <a:buNone/>
            </a:pPr>
            <a:r>
              <a:rPr lang="en-US" sz="2400" dirty="0" smtClean="0"/>
              <a:t>			There are six neutrons.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77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Boron –</a:t>
            </a:r>
          </a:p>
          <a:p>
            <a:pPr marL="400050" lvl="1" indent="0">
              <a:buNone/>
            </a:pPr>
            <a:r>
              <a:rPr lang="en-US" dirty="0" smtClean="0"/>
              <a:t>	Atomic Number is 5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Atomic Mass is 11 (10.81 rounds to 11)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Protons = 5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Electrons = 5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Neutrons = 11-5 = 6</a:t>
            </a:r>
          </a:p>
          <a:p>
            <a:pPr marL="1257300" lvl="3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166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draw the Boron atom: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protons</a:t>
            </a:r>
          </a:p>
          <a:p>
            <a:r>
              <a:rPr lang="en-US" dirty="0" smtClean="0"/>
              <a:t>5 electrons</a:t>
            </a:r>
          </a:p>
          <a:p>
            <a:r>
              <a:rPr lang="en-US" dirty="0" smtClean="0"/>
              <a:t>6 neutrons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91917" y="2313305"/>
            <a:ext cx="5084445" cy="2231390"/>
            <a:chOff x="-97161" y="0"/>
            <a:chExt cx="5084798" cy="2231967"/>
          </a:xfrm>
        </p:grpSpPr>
        <p:sp>
          <p:nvSpPr>
            <p:cNvPr id="5" name="Oval 4"/>
            <p:cNvSpPr/>
            <p:nvPr/>
          </p:nvSpPr>
          <p:spPr>
            <a:xfrm>
              <a:off x="1503218" y="311727"/>
              <a:ext cx="2316480" cy="192024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77306" y="810491"/>
              <a:ext cx="920572" cy="86106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2895600" y="166254"/>
              <a:ext cx="685800" cy="701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6"/>
            <p:cNvSpPr txBox="1"/>
            <p:nvPr/>
          </p:nvSpPr>
          <p:spPr>
            <a:xfrm>
              <a:off x="3602182" y="0"/>
              <a:ext cx="1385455" cy="48490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Nucleus – protons and neutrons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41218" y="1468581"/>
              <a:ext cx="754380" cy="8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82782" y="595745"/>
              <a:ext cx="998220" cy="8610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9"/>
            <p:cNvSpPr txBox="1"/>
            <p:nvPr/>
          </p:nvSpPr>
          <p:spPr>
            <a:xfrm>
              <a:off x="-97161" y="1239981"/>
              <a:ext cx="859162" cy="266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electrons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3866853" y="2715645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3595805" y="3837995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5061717" y="2569489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5783488" y="3438665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4996614" y="4430395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17" name="Oval 16"/>
          <p:cNvSpPr/>
          <p:nvPr/>
        </p:nvSpPr>
        <p:spPr>
          <a:xfrm>
            <a:off x="4591289" y="3180375"/>
            <a:ext cx="205740" cy="159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4743689" y="3332775"/>
            <a:ext cx="205740" cy="159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4896089" y="3485175"/>
            <a:ext cx="205740" cy="159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4566631" y="3455877"/>
            <a:ext cx="205740" cy="159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4431270" y="3289755"/>
            <a:ext cx="205740" cy="159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4896088" y="3700338"/>
            <a:ext cx="175137" cy="14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4286202" y="3455877"/>
            <a:ext cx="175137" cy="14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4" name="Oval 23"/>
          <p:cNvSpPr/>
          <p:nvPr/>
        </p:nvSpPr>
        <p:spPr>
          <a:xfrm>
            <a:off x="4347811" y="3662735"/>
            <a:ext cx="175137" cy="14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5" name="Oval 24"/>
          <p:cNvSpPr/>
          <p:nvPr/>
        </p:nvSpPr>
        <p:spPr>
          <a:xfrm>
            <a:off x="4735784" y="3579039"/>
            <a:ext cx="175137" cy="14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4553465" y="3686280"/>
            <a:ext cx="175137" cy="14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4704935" y="3791831"/>
            <a:ext cx="175137" cy="149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8" name="Oval 27"/>
          <p:cNvSpPr/>
          <p:nvPr/>
        </p:nvSpPr>
        <p:spPr>
          <a:xfrm>
            <a:off x="3592185" y="3870123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5058097" y="2601617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5779868" y="3470793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4992994" y="4462523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-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13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597</Words>
  <Application>Microsoft Office PowerPoint</Application>
  <PresentationFormat>On-screen Show (4:3)</PresentationFormat>
  <Paragraphs>286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Century Gothic</vt:lpstr>
      <vt:lpstr>Times New Roman</vt:lpstr>
      <vt:lpstr>Wingdings 3</vt:lpstr>
      <vt:lpstr>1_Office Theme</vt:lpstr>
      <vt:lpstr>Ion</vt:lpstr>
      <vt:lpstr>Atoms</vt:lpstr>
      <vt:lpstr>PowerPoint Presentation</vt:lpstr>
      <vt:lpstr>PowerPoint Presentation</vt:lpstr>
      <vt:lpstr>PowerPoint Presentation</vt:lpstr>
      <vt:lpstr>Copy this chart in your notes.  Use the periodic table to fill in the missing info.</vt:lpstr>
      <vt:lpstr>PowerPoint Presentation</vt:lpstr>
      <vt:lpstr>Example</vt:lpstr>
      <vt:lpstr>Group</vt:lpstr>
      <vt:lpstr>Let’s draw the Boron atom:</vt:lpstr>
      <vt:lpstr>Quick Check!</vt:lpstr>
      <vt:lpstr>Quick Check!</vt:lpstr>
      <vt:lpstr>Isotopes</vt:lpstr>
      <vt:lpstr>Mass of an Atom</vt:lpstr>
      <vt:lpstr>PowerPoint Presentation</vt:lpstr>
      <vt:lpstr>PowerPoint Presentation</vt:lpstr>
      <vt:lpstr>PowerPoint Presentation</vt:lpstr>
      <vt:lpstr>Unstable or Radioactive Isotopes</vt:lpstr>
      <vt:lpstr>Radioactive Isotopes</vt:lpstr>
      <vt:lpstr>PowerPoint Presentation</vt:lpstr>
      <vt:lpstr>PowerPoint Presentation</vt:lpstr>
      <vt:lpstr>PowerPoint Presentation</vt:lpstr>
      <vt:lpstr>PowerPoint Presentation</vt:lpstr>
      <vt:lpstr>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DELLNBX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</dc:title>
  <dc:creator>Angela</dc:creator>
  <cp:lastModifiedBy>Angela Rathjen</cp:lastModifiedBy>
  <cp:revision>75</cp:revision>
  <cp:lastPrinted>2013-12-09T19:51:18Z</cp:lastPrinted>
  <dcterms:created xsi:type="dcterms:W3CDTF">2012-10-28T23:16:53Z</dcterms:created>
  <dcterms:modified xsi:type="dcterms:W3CDTF">2018-08-30T17:44:13Z</dcterms:modified>
</cp:coreProperties>
</file>